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2" r:id="rId32"/>
    <p:sldId id="293" r:id="rId33"/>
    <p:sldId id="286" r:id="rId34"/>
    <p:sldId id="287" r:id="rId35"/>
    <p:sldId id="288" r:id="rId36"/>
    <p:sldId id="289" r:id="rId37"/>
    <p:sldId id="290" r:id="rId38"/>
    <p:sldId id="291" r:id="rId39"/>
  </p:sldIdLst>
  <p:sldSz cx="9144000" cy="5143500" type="screen16x9"/>
  <p:notesSz cx="6858000" cy="9144000"/>
  <p:embeddedFontLst>
    <p:embeddedFont>
      <p:font typeface="Nunito" pitchFamily="2" charset="77"/>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SijdB6uLiHVjGO2yFM6CNL3l2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0"/>
  </p:normalViewPr>
  <p:slideViewPr>
    <p:cSldViewPr snapToGrid="0">
      <p:cViewPr varScale="1">
        <p:scale>
          <a:sx n="142" d="100"/>
          <a:sy n="142" d="100"/>
        </p:scale>
        <p:origin x="6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4d602f76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4d602f76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4d602f76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4d602f76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4d602f76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4d602f76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Aggregate all trials and all sensors. Triggers(first 10 time bins), cut off, noise.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4d602f76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d4d602f76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41"/>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41"/>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1"/>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1"/>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41"/>
          <p:cNvGrpSpPr/>
          <p:nvPr/>
        </p:nvGrpSpPr>
        <p:grpSpPr>
          <a:xfrm>
            <a:off x="255200" y="592"/>
            <a:ext cx="2250363" cy="1044300"/>
            <a:chOff x="255200" y="592"/>
            <a:chExt cx="2250363" cy="1044300"/>
          </a:xfrm>
        </p:grpSpPr>
        <p:sp>
          <p:nvSpPr>
            <p:cNvPr id="15" name="Google Shape;15;p41"/>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1"/>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1"/>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41"/>
          <p:cNvGrpSpPr/>
          <p:nvPr/>
        </p:nvGrpSpPr>
        <p:grpSpPr>
          <a:xfrm>
            <a:off x="905395" y="592"/>
            <a:ext cx="2250363" cy="1044300"/>
            <a:chOff x="905395" y="592"/>
            <a:chExt cx="2250363" cy="1044300"/>
          </a:xfrm>
        </p:grpSpPr>
        <p:sp>
          <p:nvSpPr>
            <p:cNvPr id="19" name="Google Shape;19;p41"/>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1"/>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1"/>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41"/>
          <p:cNvGrpSpPr/>
          <p:nvPr/>
        </p:nvGrpSpPr>
        <p:grpSpPr>
          <a:xfrm>
            <a:off x="7057468" y="5088"/>
            <a:ext cx="1851282" cy="752108"/>
            <a:chOff x="6917201" y="0"/>
            <a:chExt cx="2227777" cy="863400"/>
          </a:xfrm>
        </p:grpSpPr>
        <p:sp>
          <p:nvSpPr>
            <p:cNvPr id="23" name="Google Shape;23;p4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41"/>
          <p:cNvGrpSpPr/>
          <p:nvPr/>
        </p:nvGrpSpPr>
        <p:grpSpPr>
          <a:xfrm>
            <a:off x="6553032" y="4217852"/>
            <a:ext cx="2389068" cy="925737"/>
            <a:chOff x="6917201" y="0"/>
            <a:chExt cx="2227777" cy="863400"/>
          </a:xfrm>
        </p:grpSpPr>
        <p:sp>
          <p:nvSpPr>
            <p:cNvPr id="27" name="Google Shape;27;p41"/>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1"/>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1"/>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41"/>
          <p:cNvGrpSpPr/>
          <p:nvPr/>
        </p:nvGrpSpPr>
        <p:grpSpPr>
          <a:xfrm>
            <a:off x="199149" y="4055652"/>
            <a:ext cx="2795413" cy="1083308"/>
            <a:chOff x="6917201" y="0"/>
            <a:chExt cx="2227777" cy="863400"/>
          </a:xfrm>
        </p:grpSpPr>
        <p:sp>
          <p:nvSpPr>
            <p:cNvPr id="31" name="Google Shape;31;p41"/>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1"/>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1"/>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41"/>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41"/>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4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50"/>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50"/>
          <p:cNvGrpSpPr/>
          <p:nvPr/>
        </p:nvGrpSpPr>
        <p:grpSpPr>
          <a:xfrm>
            <a:off x="5959222" y="4119576"/>
            <a:ext cx="2520951" cy="1024165"/>
            <a:chOff x="6917201" y="0"/>
            <a:chExt cx="2227777" cy="863400"/>
          </a:xfrm>
        </p:grpSpPr>
        <p:sp>
          <p:nvSpPr>
            <p:cNvPr id="112" name="Google Shape;112;p50"/>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0"/>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0"/>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50"/>
          <p:cNvGrpSpPr/>
          <p:nvPr/>
        </p:nvGrpSpPr>
        <p:grpSpPr>
          <a:xfrm>
            <a:off x="199149" y="2"/>
            <a:ext cx="2795413" cy="1083308"/>
            <a:chOff x="6917201" y="0"/>
            <a:chExt cx="2227777" cy="863400"/>
          </a:xfrm>
        </p:grpSpPr>
        <p:sp>
          <p:nvSpPr>
            <p:cNvPr id="116" name="Google Shape;116;p50"/>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0"/>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0"/>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50"/>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50"/>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21" name="Google Shape;121;p5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5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4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2"/>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2"/>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42"/>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3" name="Google Shape;43;p4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44"/>
        <p:cNvGrpSpPr/>
        <p:nvPr/>
      </p:nvGrpSpPr>
      <p:grpSpPr>
        <a:xfrm>
          <a:off x="0" y="0"/>
          <a:ext cx="0" cy="0"/>
          <a:chOff x="0" y="0"/>
          <a:chExt cx="0" cy="0"/>
        </a:xfrm>
      </p:grpSpPr>
      <p:sp>
        <p:nvSpPr>
          <p:cNvPr id="45" name="Google Shape;45;p4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43"/>
          <p:cNvGrpSpPr/>
          <p:nvPr/>
        </p:nvGrpSpPr>
        <p:grpSpPr>
          <a:xfrm>
            <a:off x="5594190" y="3961115"/>
            <a:ext cx="2910144" cy="1182340"/>
            <a:chOff x="6917201" y="0"/>
            <a:chExt cx="2227777" cy="863400"/>
          </a:xfrm>
        </p:grpSpPr>
        <p:sp>
          <p:nvSpPr>
            <p:cNvPr id="47" name="Google Shape;47;p4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 name="Google Shape;50;p43"/>
          <p:cNvGrpSpPr/>
          <p:nvPr/>
        </p:nvGrpSpPr>
        <p:grpSpPr>
          <a:xfrm>
            <a:off x="199149" y="2"/>
            <a:ext cx="2795413" cy="1083308"/>
            <a:chOff x="6917201" y="0"/>
            <a:chExt cx="2227777" cy="863400"/>
          </a:xfrm>
        </p:grpSpPr>
        <p:sp>
          <p:nvSpPr>
            <p:cNvPr id="51" name="Google Shape;51;p4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43"/>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55" name="Google Shape;55;p4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4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4"/>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1" name="Google Shape;61;p44"/>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2" name="Google Shape;62;p44"/>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3" name="Google Shape;63;p4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4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5"/>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9" name="Google Shape;69;p4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4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6"/>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6"/>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5" name="Google Shape;75;p46"/>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6" name="Google Shape;76;p4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47"/>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7"/>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47"/>
          <p:cNvGrpSpPr/>
          <p:nvPr/>
        </p:nvGrpSpPr>
        <p:grpSpPr>
          <a:xfrm>
            <a:off x="255991" y="-118"/>
            <a:ext cx="2251347" cy="1043408"/>
            <a:chOff x="3961956" y="4383950"/>
            <a:chExt cx="1160548" cy="548700"/>
          </a:xfrm>
        </p:grpSpPr>
        <p:sp>
          <p:nvSpPr>
            <p:cNvPr id="81" name="Google Shape;81;p47"/>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7"/>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7"/>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4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47"/>
          <p:cNvGrpSpPr/>
          <p:nvPr/>
        </p:nvGrpSpPr>
        <p:grpSpPr>
          <a:xfrm>
            <a:off x="34934" y="4522125"/>
            <a:ext cx="1593306" cy="617072"/>
            <a:chOff x="6917201" y="0"/>
            <a:chExt cx="2227777" cy="863400"/>
          </a:xfrm>
        </p:grpSpPr>
        <p:sp>
          <p:nvSpPr>
            <p:cNvPr id="86" name="Google Shape;86;p47"/>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7"/>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7"/>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p47"/>
          <p:cNvGrpSpPr/>
          <p:nvPr/>
        </p:nvGrpSpPr>
        <p:grpSpPr>
          <a:xfrm>
            <a:off x="5886353" y="1243"/>
            <a:ext cx="3257454" cy="1261514"/>
            <a:chOff x="6917201" y="0"/>
            <a:chExt cx="2227777" cy="863400"/>
          </a:xfrm>
        </p:grpSpPr>
        <p:sp>
          <p:nvSpPr>
            <p:cNvPr id="90" name="Google Shape;90;p47"/>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7"/>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7"/>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47"/>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94" name="Google Shape;94;p4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4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8"/>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0" name="Google Shape;100;p48"/>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48"/>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2" name="Google Shape;102;p4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49"/>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9"/>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9"/>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8" name="Google Shape;108;p4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40"/>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4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311700" y="1530425"/>
            <a:ext cx="8520600" cy="269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en-US" sz="4500">
                <a:latin typeface="Times New Roman"/>
                <a:ea typeface="Times New Roman"/>
                <a:cs typeface="Times New Roman"/>
                <a:sym typeface="Times New Roman"/>
              </a:rPr>
              <a:t>Interpretable Machine</a:t>
            </a:r>
            <a:endParaRPr sz="4500">
              <a:latin typeface="Times New Roman"/>
              <a:ea typeface="Times New Roman"/>
              <a:cs typeface="Times New Roman"/>
              <a:sym typeface="Times New Roman"/>
            </a:endParaRPr>
          </a:p>
          <a:p>
            <a:pPr marL="0" lvl="0" indent="0" algn="ctr" rtl="0">
              <a:lnSpc>
                <a:spcPct val="100000"/>
              </a:lnSpc>
              <a:spcBef>
                <a:spcPts val="0"/>
              </a:spcBef>
              <a:spcAft>
                <a:spcPts val="0"/>
              </a:spcAft>
              <a:buSzPts val="990"/>
              <a:buNone/>
            </a:pPr>
            <a:r>
              <a:rPr lang="en-US" sz="4500">
                <a:latin typeface="Times New Roman"/>
                <a:ea typeface="Times New Roman"/>
                <a:cs typeface="Times New Roman"/>
                <a:sym typeface="Times New Roman"/>
              </a:rPr>
              <a:t>Learning Approach to Human</a:t>
            </a:r>
            <a:endParaRPr sz="4500">
              <a:latin typeface="Times New Roman"/>
              <a:ea typeface="Times New Roman"/>
              <a:cs typeface="Times New Roman"/>
              <a:sym typeface="Times New Roman"/>
            </a:endParaRPr>
          </a:p>
          <a:p>
            <a:pPr marL="0" lvl="0" indent="0" algn="ctr" rtl="0">
              <a:lnSpc>
                <a:spcPct val="100000"/>
              </a:lnSpc>
              <a:spcBef>
                <a:spcPts val="0"/>
              </a:spcBef>
              <a:spcAft>
                <a:spcPts val="0"/>
              </a:spcAft>
              <a:buSzPts val="990"/>
              <a:buNone/>
            </a:pPr>
            <a:r>
              <a:rPr lang="en-US" sz="4500">
                <a:latin typeface="Times New Roman"/>
                <a:ea typeface="Times New Roman"/>
                <a:cs typeface="Times New Roman"/>
                <a:sym typeface="Times New Roman"/>
              </a:rPr>
              <a:t>Emotion Recognition and Visualization</a:t>
            </a:r>
            <a:endParaRPr sz="4500">
              <a:latin typeface="Times New Roman"/>
              <a:ea typeface="Times New Roman"/>
              <a:cs typeface="Times New Roman"/>
              <a:sym typeface="Times New Roman"/>
            </a:endParaRPr>
          </a:p>
          <a:p>
            <a:pPr marL="0" lvl="0" indent="0" algn="ctr" rtl="0">
              <a:lnSpc>
                <a:spcPct val="100000"/>
              </a:lnSpc>
              <a:spcBef>
                <a:spcPts val="0"/>
              </a:spcBef>
              <a:spcAft>
                <a:spcPts val="0"/>
              </a:spcAft>
              <a:buSzPts val="990"/>
              <a:buNone/>
            </a:pPr>
            <a:endParaRPr sz="6300"/>
          </a:p>
        </p:txBody>
      </p:sp>
      <p:sp>
        <p:nvSpPr>
          <p:cNvPr id="129" name="Google Shape;129;p1"/>
          <p:cNvSpPr txBox="1">
            <a:spLocks noGrp="1"/>
          </p:cNvSpPr>
          <p:nvPr>
            <p:ph type="subTitle" idx="1"/>
          </p:nvPr>
        </p:nvSpPr>
        <p:spPr>
          <a:xfrm>
            <a:off x="1815850" y="4070783"/>
            <a:ext cx="5361300" cy="52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600"/>
              <a:buNone/>
            </a:pPr>
            <a:r>
              <a:rPr lang="en-US"/>
              <a:t>Presenters: Vahan &amp; Bin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Spectrograms averaged over trials</a:t>
            </a:r>
            <a:endParaRPr/>
          </a:p>
        </p:txBody>
      </p:sp>
      <p:grpSp>
        <p:nvGrpSpPr>
          <p:cNvPr id="196" name="Google Shape;196;p16"/>
          <p:cNvGrpSpPr/>
          <p:nvPr/>
        </p:nvGrpSpPr>
        <p:grpSpPr>
          <a:xfrm>
            <a:off x="1729888" y="790575"/>
            <a:ext cx="5684225" cy="4007250"/>
            <a:chOff x="2332494" y="1382140"/>
            <a:chExt cx="7943836" cy="5122832"/>
          </a:xfrm>
        </p:grpSpPr>
        <p:pic>
          <p:nvPicPr>
            <p:cNvPr id="197" name="Google Shape;197;p16"/>
            <p:cNvPicPr preferRelativeResize="0"/>
            <p:nvPr/>
          </p:nvPicPr>
          <p:blipFill rotWithShape="1">
            <a:blip r:embed="rId3">
              <a:alphaModFix/>
            </a:blip>
            <a:srcRect l="5612" t="11646" b="6835"/>
            <a:stretch/>
          </p:blipFill>
          <p:spPr>
            <a:xfrm>
              <a:off x="2361242" y="1428076"/>
              <a:ext cx="3795344" cy="2458405"/>
            </a:xfrm>
            <a:prstGeom prst="rect">
              <a:avLst/>
            </a:prstGeom>
            <a:noFill/>
            <a:ln>
              <a:noFill/>
            </a:ln>
          </p:spPr>
        </p:pic>
        <p:pic>
          <p:nvPicPr>
            <p:cNvPr id="198" name="Google Shape;198;p16"/>
            <p:cNvPicPr preferRelativeResize="0"/>
            <p:nvPr/>
          </p:nvPicPr>
          <p:blipFill rotWithShape="1">
            <a:blip r:embed="rId4">
              <a:alphaModFix/>
            </a:blip>
            <a:srcRect l="5486" t="10970" b="6327"/>
            <a:stretch/>
          </p:blipFill>
          <p:spPr>
            <a:xfrm>
              <a:off x="6337522" y="1382140"/>
              <a:ext cx="3927233" cy="2577246"/>
            </a:xfrm>
            <a:prstGeom prst="rect">
              <a:avLst/>
            </a:prstGeom>
            <a:noFill/>
            <a:ln>
              <a:noFill/>
            </a:ln>
          </p:spPr>
        </p:pic>
        <p:pic>
          <p:nvPicPr>
            <p:cNvPr id="199" name="Google Shape;199;p16"/>
            <p:cNvPicPr preferRelativeResize="0"/>
            <p:nvPr/>
          </p:nvPicPr>
          <p:blipFill rotWithShape="1">
            <a:blip r:embed="rId5">
              <a:alphaModFix/>
            </a:blip>
            <a:srcRect l="5739" t="11308" b="6835"/>
            <a:stretch/>
          </p:blipFill>
          <p:spPr>
            <a:xfrm>
              <a:off x="2332494" y="4001294"/>
              <a:ext cx="3844136" cy="2503678"/>
            </a:xfrm>
            <a:prstGeom prst="rect">
              <a:avLst/>
            </a:prstGeom>
            <a:noFill/>
            <a:ln>
              <a:noFill/>
            </a:ln>
          </p:spPr>
        </p:pic>
        <p:pic>
          <p:nvPicPr>
            <p:cNvPr id="200" name="Google Shape;200;p16"/>
            <p:cNvPicPr preferRelativeResize="0"/>
            <p:nvPr/>
          </p:nvPicPr>
          <p:blipFill rotWithShape="1">
            <a:blip r:embed="rId6">
              <a:alphaModFix/>
            </a:blip>
            <a:srcRect l="5865" t="11308" b="6666"/>
            <a:stretch/>
          </p:blipFill>
          <p:spPr>
            <a:xfrm>
              <a:off x="6388693" y="3963114"/>
              <a:ext cx="3887637" cy="2540643"/>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7"/>
          <p:cNvSpPr txBox="1">
            <a:spLocks noGrp="1"/>
          </p:cNvSpPr>
          <p:nvPr>
            <p:ph type="title"/>
          </p:nvPr>
        </p:nvSpPr>
        <p:spPr>
          <a:xfrm>
            <a:off x="819150" y="200025"/>
            <a:ext cx="7505700" cy="657224"/>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Conv 1st layer</a:t>
            </a:r>
            <a:endParaRPr/>
          </a:p>
        </p:txBody>
      </p:sp>
      <p:pic>
        <p:nvPicPr>
          <p:cNvPr id="206" name="Google Shape;206;p17"/>
          <p:cNvPicPr preferRelativeResize="0"/>
          <p:nvPr/>
        </p:nvPicPr>
        <p:blipFill rotWithShape="1">
          <a:blip r:embed="rId3">
            <a:alphaModFix/>
          </a:blip>
          <a:srcRect l="12378" b="8125"/>
          <a:stretch/>
        </p:blipFill>
        <p:spPr>
          <a:xfrm>
            <a:off x="1166813" y="713300"/>
            <a:ext cx="6810375" cy="420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MaxPooling 1st layer</a:t>
            </a:r>
            <a:endParaRPr/>
          </a:p>
        </p:txBody>
      </p:sp>
      <p:pic>
        <p:nvPicPr>
          <p:cNvPr id="212" name="Google Shape;212;p18"/>
          <p:cNvPicPr preferRelativeResize="0"/>
          <p:nvPr/>
        </p:nvPicPr>
        <p:blipFill rotWithShape="1">
          <a:blip r:embed="rId3">
            <a:alphaModFix/>
          </a:blip>
          <a:srcRect l="12010" b="8333"/>
          <a:stretch/>
        </p:blipFill>
        <p:spPr>
          <a:xfrm>
            <a:off x="1234236" y="783499"/>
            <a:ext cx="6675529" cy="40908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9"/>
          <p:cNvSpPr txBox="1">
            <a:spLocks noGrp="1"/>
          </p:cNvSpPr>
          <p:nvPr>
            <p:ph type="title"/>
          </p:nvPr>
        </p:nvSpPr>
        <p:spPr>
          <a:xfrm>
            <a:off x="839696" y="2169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Conv 2nd layer</a:t>
            </a:r>
            <a:endParaRPr/>
          </a:p>
        </p:txBody>
      </p:sp>
      <p:pic>
        <p:nvPicPr>
          <p:cNvPr id="218" name="Google Shape;218;p19"/>
          <p:cNvPicPr preferRelativeResize="0"/>
          <p:nvPr/>
        </p:nvPicPr>
        <p:blipFill rotWithShape="1">
          <a:blip r:embed="rId3">
            <a:alphaModFix/>
          </a:blip>
          <a:srcRect l="12500" b="8125"/>
          <a:stretch/>
        </p:blipFill>
        <p:spPr>
          <a:xfrm>
            <a:off x="1247775" y="807429"/>
            <a:ext cx="6648450" cy="41063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0"/>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MaxPooling 2nd layer</a:t>
            </a:r>
            <a:endParaRPr/>
          </a:p>
        </p:txBody>
      </p:sp>
      <p:pic>
        <p:nvPicPr>
          <p:cNvPr id="224" name="Google Shape;224;p20"/>
          <p:cNvPicPr preferRelativeResize="0"/>
          <p:nvPr/>
        </p:nvPicPr>
        <p:blipFill rotWithShape="1">
          <a:blip r:embed="rId3">
            <a:alphaModFix/>
          </a:blip>
          <a:srcRect l="12378" b="8492"/>
          <a:stretch/>
        </p:blipFill>
        <p:spPr>
          <a:xfrm>
            <a:off x="1247775" y="811586"/>
            <a:ext cx="6648451" cy="40842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208349" y="213375"/>
            <a:ext cx="8811825"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Visualization of CNN Dense Layer Activation Maximization</a:t>
            </a:r>
            <a:endParaRPr>
              <a:latin typeface="Times New Roman"/>
              <a:ea typeface="Times New Roman"/>
              <a:cs typeface="Times New Roman"/>
              <a:sym typeface="Times New Roman"/>
            </a:endParaRPr>
          </a:p>
        </p:txBody>
      </p:sp>
      <p:sp>
        <p:nvSpPr>
          <p:cNvPr id="230" name="Google Shape;230;p11"/>
          <p:cNvSpPr txBox="1">
            <a:spLocks noGrp="1"/>
          </p:cNvSpPr>
          <p:nvPr>
            <p:ph type="body" idx="1"/>
          </p:nvPr>
        </p:nvSpPr>
        <p:spPr>
          <a:xfrm>
            <a:off x="407200" y="889400"/>
            <a:ext cx="7917600" cy="3943500"/>
          </a:xfrm>
          <a:prstGeom prst="rect">
            <a:avLst/>
          </a:prstGeom>
          <a:noFill/>
          <a:ln>
            <a:noFill/>
          </a:ln>
        </p:spPr>
        <p:txBody>
          <a:bodyPr spcFirstLastPara="1" wrap="square" lIns="91425" tIns="91425" rIns="91425" bIns="91425" anchor="t" anchorCtr="0">
            <a:noAutofit/>
          </a:bodyPr>
          <a:lstStyle/>
          <a:p>
            <a:pPr marL="457200" lvl="0" indent="-332740" algn="l" rtl="0">
              <a:lnSpc>
                <a:spcPct val="95000"/>
              </a:lnSpc>
              <a:spcBef>
                <a:spcPts val="0"/>
              </a:spcBef>
              <a:spcAft>
                <a:spcPts val="0"/>
              </a:spcAft>
              <a:buSzPts val="1640"/>
              <a:buFont typeface="Times New Roman"/>
              <a:buChar char="●"/>
            </a:pPr>
            <a:r>
              <a:rPr lang="en-US" sz="1640">
                <a:latin typeface="Times New Roman"/>
                <a:ea typeface="Times New Roman"/>
                <a:cs typeface="Times New Roman"/>
                <a:sym typeface="Times New Roman"/>
              </a:rPr>
              <a:t>Old Model</a:t>
            </a:r>
            <a:endParaRPr/>
          </a:p>
          <a:p>
            <a:pPr marL="457200" lvl="0" indent="-228600" algn="l" rtl="0">
              <a:lnSpc>
                <a:spcPct val="95000"/>
              </a:lnSpc>
              <a:spcBef>
                <a:spcPts val="0"/>
              </a:spcBef>
              <a:spcAft>
                <a:spcPts val="0"/>
              </a:spcAft>
              <a:buSzPts val="1640"/>
              <a:buFont typeface="Times New Roman"/>
              <a:buNone/>
            </a:pPr>
            <a:endParaRPr sz="1640">
              <a:latin typeface="Times New Roman"/>
              <a:ea typeface="Times New Roman"/>
              <a:cs typeface="Times New Roman"/>
              <a:sym typeface="Times New Roman"/>
            </a:endParaRPr>
          </a:p>
        </p:txBody>
      </p:sp>
      <p:pic>
        <p:nvPicPr>
          <p:cNvPr id="231" name="Google Shape;231;p11"/>
          <p:cNvPicPr preferRelativeResize="0"/>
          <p:nvPr/>
        </p:nvPicPr>
        <p:blipFill rotWithShape="1">
          <a:blip r:embed="rId3">
            <a:alphaModFix/>
          </a:blip>
          <a:srcRect l="10625" t="4374" r="20625" b="4791"/>
          <a:stretch/>
        </p:blipFill>
        <p:spPr>
          <a:xfrm>
            <a:off x="208349" y="1369691"/>
            <a:ext cx="2195889" cy="2901234"/>
          </a:xfrm>
          <a:prstGeom prst="rect">
            <a:avLst/>
          </a:prstGeom>
          <a:noFill/>
          <a:ln>
            <a:noFill/>
          </a:ln>
        </p:spPr>
      </p:pic>
      <p:pic>
        <p:nvPicPr>
          <p:cNvPr id="232" name="Google Shape;232;p11"/>
          <p:cNvPicPr preferRelativeResize="0"/>
          <p:nvPr/>
        </p:nvPicPr>
        <p:blipFill rotWithShape="1">
          <a:blip r:embed="rId4">
            <a:alphaModFix/>
          </a:blip>
          <a:srcRect l="14631" t="4375" r="21249" b="4374"/>
          <a:stretch/>
        </p:blipFill>
        <p:spPr>
          <a:xfrm>
            <a:off x="2368808" y="1361722"/>
            <a:ext cx="2053048" cy="2921732"/>
          </a:xfrm>
          <a:prstGeom prst="rect">
            <a:avLst/>
          </a:prstGeom>
          <a:noFill/>
          <a:ln>
            <a:noFill/>
          </a:ln>
        </p:spPr>
      </p:pic>
      <p:pic>
        <p:nvPicPr>
          <p:cNvPr id="233" name="Google Shape;233;p11"/>
          <p:cNvPicPr preferRelativeResize="0"/>
          <p:nvPr/>
        </p:nvPicPr>
        <p:blipFill rotWithShape="1">
          <a:blip r:embed="rId5">
            <a:alphaModFix/>
          </a:blip>
          <a:srcRect l="14631" t="4374" r="21042" b="4791"/>
          <a:stretch/>
        </p:blipFill>
        <p:spPr>
          <a:xfrm>
            <a:off x="4412331" y="1402964"/>
            <a:ext cx="2024338" cy="2858435"/>
          </a:xfrm>
          <a:prstGeom prst="rect">
            <a:avLst/>
          </a:prstGeom>
          <a:noFill/>
          <a:ln>
            <a:noFill/>
          </a:ln>
        </p:spPr>
      </p:pic>
      <p:pic>
        <p:nvPicPr>
          <p:cNvPr id="234" name="Google Shape;234;p11"/>
          <p:cNvPicPr preferRelativeResize="0"/>
          <p:nvPr/>
        </p:nvPicPr>
        <p:blipFill rotWithShape="1">
          <a:blip r:embed="rId6">
            <a:alphaModFix/>
          </a:blip>
          <a:srcRect l="15000" t="4374" r="3506" b="4791"/>
          <a:stretch/>
        </p:blipFill>
        <p:spPr>
          <a:xfrm>
            <a:off x="6429948" y="1422014"/>
            <a:ext cx="2494978" cy="27809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2"/>
          <p:cNvSpPr txBox="1">
            <a:spLocks noGrp="1"/>
          </p:cNvSpPr>
          <p:nvPr>
            <p:ph type="title"/>
          </p:nvPr>
        </p:nvSpPr>
        <p:spPr>
          <a:xfrm>
            <a:off x="819150" y="274100"/>
            <a:ext cx="7505700"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Conv 1 layer Activation Maximization </a:t>
            </a:r>
            <a:endParaRPr/>
          </a:p>
        </p:txBody>
      </p:sp>
      <p:pic>
        <p:nvPicPr>
          <p:cNvPr id="240" name="Google Shape;240;p12"/>
          <p:cNvPicPr preferRelativeResize="0"/>
          <p:nvPr/>
        </p:nvPicPr>
        <p:blipFill rotWithShape="1">
          <a:blip r:embed="rId3">
            <a:alphaModFix/>
          </a:blip>
          <a:srcRect l="11887" b="8333"/>
          <a:stretch/>
        </p:blipFill>
        <p:spPr>
          <a:xfrm>
            <a:off x="1147763" y="751400"/>
            <a:ext cx="6848475" cy="419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3"/>
          <p:cNvSpPr txBox="1">
            <a:spLocks noGrp="1"/>
          </p:cNvSpPr>
          <p:nvPr>
            <p:ph type="title"/>
          </p:nvPr>
        </p:nvSpPr>
        <p:spPr>
          <a:xfrm>
            <a:off x="485775" y="274100"/>
            <a:ext cx="8162925"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MaxPooling 1 layer Activation Maximization </a:t>
            </a:r>
            <a:endParaRPr/>
          </a:p>
        </p:txBody>
      </p:sp>
      <p:pic>
        <p:nvPicPr>
          <p:cNvPr id="246" name="Google Shape;246;p13"/>
          <p:cNvPicPr preferRelativeResize="0"/>
          <p:nvPr/>
        </p:nvPicPr>
        <p:blipFill rotWithShape="1">
          <a:blip r:embed="rId3">
            <a:alphaModFix/>
          </a:blip>
          <a:srcRect l="11765" b="8958"/>
          <a:stretch/>
        </p:blipFill>
        <p:spPr>
          <a:xfrm>
            <a:off x="1143000" y="751400"/>
            <a:ext cx="6858000" cy="416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4"/>
          <p:cNvSpPr txBox="1">
            <a:spLocks noGrp="1"/>
          </p:cNvSpPr>
          <p:nvPr>
            <p:ph type="title"/>
          </p:nvPr>
        </p:nvSpPr>
        <p:spPr>
          <a:xfrm>
            <a:off x="819150" y="274100"/>
            <a:ext cx="7505700"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Conv 2 layer Activation Maximization </a:t>
            </a:r>
            <a:endParaRPr/>
          </a:p>
        </p:txBody>
      </p:sp>
      <p:pic>
        <p:nvPicPr>
          <p:cNvPr id="252" name="Google Shape;252;p14"/>
          <p:cNvPicPr preferRelativeResize="0"/>
          <p:nvPr/>
        </p:nvPicPr>
        <p:blipFill rotWithShape="1">
          <a:blip r:embed="rId3">
            <a:alphaModFix/>
          </a:blip>
          <a:srcRect l="12010" b="8125"/>
          <a:stretch/>
        </p:blipFill>
        <p:spPr>
          <a:xfrm>
            <a:off x="1152525" y="751400"/>
            <a:ext cx="6838950" cy="420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5"/>
          <p:cNvSpPr txBox="1">
            <a:spLocks noGrp="1"/>
          </p:cNvSpPr>
          <p:nvPr>
            <p:ph type="title"/>
          </p:nvPr>
        </p:nvSpPr>
        <p:spPr>
          <a:xfrm>
            <a:off x="485775" y="274100"/>
            <a:ext cx="8162925"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MaxPooling 2 layer Activation Maximization </a:t>
            </a:r>
            <a:endParaRPr/>
          </a:p>
        </p:txBody>
      </p:sp>
      <p:pic>
        <p:nvPicPr>
          <p:cNvPr id="258" name="Google Shape;258;p15"/>
          <p:cNvPicPr preferRelativeResize="0"/>
          <p:nvPr/>
        </p:nvPicPr>
        <p:blipFill rotWithShape="1">
          <a:blip r:embed="rId3">
            <a:alphaModFix/>
          </a:blip>
          <a:srcRect l="11641" b="8123"/>
          <a:stretch/>
        </p:blipFill>
        <p:spPr>
          <a:xfrm>
            <a:off x="1138238" y="751400"/>
            <a:ext cx="6867525" cy="420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219075" y="245525"/>
            <a:ext cx="7505700" cy="59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US">
                <a:latin typeface="Times New Roman"/>
                <a:ea typeface="Times New Roman"/>
                <a:cs typeface="Times New Roman"/>
                <a:sym typeface="Times New Roman"/>
              </a:rPr>
              <a:t>Content</a:t>
            </a:r>
            <a:endParaRPr>
              <a:latin typeface="Times New Roman"/>
              <a:ea typeface="Times New Roman"/>
              <a:cs typeface="Times New Roman"/>
              <a:sym typeface="Times New Roman"/>
            </a:endParaRPr>
          </a:p>
        </p:txBody>
      </p:sp>
      <p:sp>
        <p:nvSpPr>
          <p:cNvPr id="135" name="Google Shape;135;p2"/>
          <p:cNvSpPr txBox="1">
            <a:spLocks noGrp="1"/>
          </p:cNvSpPr>
          <p:nvPr>
            <p:ph type="body" idx="1"/>
          </p:nvPr>
        </p:nvSpPr>
        <p:spPr>
          <a:xfrm>
            <a:off x="375050" y="835925"/>
            <a:ext cx="7949700" cy="3954000"/>
          </a:xfrm>
          <a:prstGeom prst="rect">
            <a:avLst/>
          </a:prstGeom>
          <a:noFill/>
          <a:ln>
            <a:noFill/>
          </a:ln>
        </p:spPr>
        <p:txBody>
          <a:bodyPr spcFirstLastPara="1" wrap="square" lIns="91425" tIns="91425" rIns="91425" bIns="91425" anchor="t" anchorCtr="0">
            <a:normAutofit fontScale="92500" lnSpcReduction="20000"/>
          </a:bodyPr>
          <a:lstStyle/>
          <a:p>
            <a:pPr marL="457200" lvl="0" indent="-330200" algn="l" rtl="0">
              <a:lnSpc>
                <a:spcPct val="200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Introduction</a:t>
            </a:r>
            <a:endParaRPr sz="1600">
              <a:latin typeface="Times New Roman"/>
              <a:ea typeface="Times New Roman"/>
              <a:cs typeface="Times New Roman"/>
              <a:sym typeface="Times New Roman"/>
            </a:endParaRPr>
          </a:p>
          <a:p>
            <a:pPr marL="457200" lvl="0" indent="-330200" algn="l" rtl="0">
              <a:lnSpc>
                <a:spcPct val="200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Data Visualization</a:t>
            </a:r>
            <a:endParaRPr sz="1600">
              <a:latin typeface="Times New Roman"/>
              <a:ea typeface="Times New Roman"/>
              <a:cs typeface="Times New Roman"/>
              <a:sym typeface="Times New Roman"/>
            </a:endParaRPr>
          </a:p>
          <a:p>
            <a:pPr marL="914400" lvl="1" indent="-330200" algn="l" rtl="0">
              <a:lnSpc>
                <a:spcPct val="200000"/>
              </a:lnSpc>
              <a:spcBef>
                <a:spcPts val="0"/>
              </a:spcBef>
              <a:spcAft>
                <a:spcPts val="0"/>
              </a:spcAft>
              <a:buSzPts val="1600"/>
              <a:buFont typeface="Times New Roman"/>
              <a:buAutoNum type="alphaLcPeriod"/>
            </a:pPr>
            <a:r>
              <a:rPr lang="en-US" sz="1600">
                <a:latin typeface="Times New Roman"/>
                <a:ea typeface="Times New Roman"/>
                <a:cs typeface="Times New Roman"/>
                <a:sym typeface="Times New Roman"/>
              </a:rPr>
              <a:t>Input map</a:t>
            </a:r>
            <a:endParaRPr sz="1600">
              <a:latin typeface="Times New Roman"/>
              <a:ea typeface="Times New Roman"/>
              <a:cs typeface="Times New Roman"/>
              <a:sym typeface="Times New Roman"/>
            </a:endParaRPr>
          </a:p>
          <a:p>
            <a:pPr marL="914400" lvl="1" indent="-330200" algn="l" rtl="0">
              <a:lnSpc>
                <a:spcPct val="200000"/>
              </a:lnSpc>
              <a:spcBef>
                <a:spcPts val="0"/>
              </a:spcBef>
              <a:spcAft>
                <a:spcPts val="0"/>
              </a:spcAft>
              <a:buSzPts val="1600"/>
              <a:buFont typeface="Times New Roman"/>
              <a:buAutoNum type="alphaLcPeriod"/>
            </a:pPr>
            <a:r>
              <a:rPr lang="en-US" sz="1600">
                <a:latin typeface="Times New Roman"/>
                <a:ea typeface="Times New Roman"/>
                <a:cs typeface="Times New Roman"/>
                <a:sym typeface="Times New Roman"/>
              </a:rPr>
              <a:t>SVM</a:t>
            </a:r>
            <a:endParaRPr sz="1600">
              <a:latin typeface="Times New Roman"/>
              <a:ea typeface="Times New Roman"/>
              <a:cs typeface="Times New Roman"/>
              <a:sym typeface="Times New Roman"/>
            </a:endParaRPr>
          </a:p>
          <a:p>
            <a:pPr marL="914400" lvl="1" indent="-330200" algn="l" rtl="0">
              <a:lnSpc>
                <a:spcPct val="200000"/>
              </a:lnSpc>
              <a:spcBef>
                <a:spcPts val="0"/>
              </a:spcBef>
              <a:spcAft>
                <a:spcPts val="0"/>
              </a:spcAft>
              <a:buSzPts val="1600"/>
              <a:buFont typeface="Times New Roman"/>
              <a:buAutoNum type="alphaLcPeriod"/>
            </a:pPr>
            <a:r>
              <a:rPr lang="en-US" sz="1600">
                <a:latin typeface="Times New Roman"/>
                <a:ea typeface="Times New Roman"/>
                <a:cs typeface="Times New Roman"/>
                <a:sym typeface="Times New Roman"/>
              </a:rPr>
              <a:t>CNN</a:t>
            </a:r>
            <a:endParaRPr sz="1600">
              <a:latin typeface="Times New Roman"/>
              <a:ea typeface="Times New Roman"/>
              <a:cs typeface="Times New Roman"/>
              <a:sym typeface="Times New Roman"/>
            </a:endParaRPr>
          </a:p>
          <a:p>
            <a:pPr marL="1371600" lvl="2" indent="-330200" algn="l" rtl="0">
              <a:lnSpc>
                <a:spcPct val="2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Old model</a:t>
            </a:r>
            <a:endParaRPr sz="1600">
              <a:latin typeface="Times New Roman"/>
              <a:ea typeface="Times New Roman"/>
              <a:cs typeface="Times New Roman"/>
              <a:sym typeface="Times New Roman"/>
            </a:endParaRPr>
          </a:p>
          <a:p>
            <a:pPr marL="1371600" lvl="2" indent="-330200" algn="l" rtl="0">
              <a:lnSpc>
                <a:spcPct val="2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New model</a:t>
            </a:r>
            <a:endParaRPr sz="1600">
              <a:latin typeface="Times New Roman"/>
              <a:ea typeface="Times New Roman"/>
              <a:cs typeface="Times New Roman"/>
              <a:sym typeface="Times New Roman"/>
            </a:endParaRPr>
          </a:p>
          <a:p>
            <a:pPr marL="457200" lvl="0" indent="-330200" algn="l" rtl="0">
              <a:lnSpc>
                <a:spcPct val="200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Final Results</a:t>
            </a:r>
            <a:endParaRPr sz="1600">
              <a:latin typeface="Times New Roman"/>
              <a:ea typeface="Times New Roman"/>
              <a:cs typeface="Times New Roman"/>
              <a:sym typeface="Times New Roman"/>
            </a:endParaRPr>
          </a:p>
          <a:p>
            <a:pPr marL="457200" lvl="0" indent="-330200" algn="l" rtl="0">
              <a:lnSpc>
                <a:spcPct val="200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References</a:t>
            </a:r>
            <a:endParaRPr sz="16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Saliency Maps, Old Model</a:t>
            </a:r>
            <a:endParaRPr/>
          </a:p>
        </p:txBody>
      </p:sp>
      <p:pic>
        <p:nvPicPr>
          <p:cNvPr id="264" name="Google Shape;264;p21"/>
          <p:cNvPicPr preferRelativeResize="0"/>
          <p:nvPr/>
        </p:nvPicPr>
        <p:blipFill rotWithShape="1">
          <a:blip r:embed="rId3">
            <a:alphaModFix/>
          </a:blip>
          <a:srcRect l="10625" t="-447" r="21042" b="794"/>
          <a:stretch/>
        </p:blipFill>
        <p:spPr>
          <a:xfrm>
            <a:off x="276109" y="1410507"/>
            <a:ext cx="2085975" cy="3042000"/>
          </a:xfrm>
          <a:prstGeom prst="rect">
            <a:avLst/>
          </a:prstGeom>
          <a:noFill/>
          <a:ln>
            <a:noFill/>
          </a:ln>
        </p:spPr>
      </p:pic>
      <p:pic>
        <p:nvPicPr>
          <p:cNvPr id="265" name="Google Shape;265;p21"/>
          <p:cNvPicPr preferRelativeResize="0"/>
          <p:nvPr/>
        </p:nvPicPr>
        <p:blipFill rotWithShape="1">
          <a:blip r:embed="rId4">
            <a:alphaModFix/>
          </a:blip>
          <a:srcRect l="14166" t="-258" r="20625" b="348"/>
          <a:stretch/>
        </p:blipFill>
        <p:spPr>
          <a:xfrm>
            <a:off x="2407223" y="1410507"/>
            <a:ext cx="1985437" cy="3042000"/>
          </a:xfrm>
          <a:prstGeom prst="rect">
            <a:avLst/>
          </a:prstGeom>
          <a:noFill/>
          <a:ln>
            <a:noFill/>
          </a:ln>
        </p:spPr>
      </p:pic>
      <p:pic>
        <p:nvPicPr>
          <p:cNvPr id="266" name="Google Shape;266;p21"/>
          <p:cNvPicPr preferRelativeResize="0"/>
          <p:nvPr/>
        </p:nvPicPr>
        <p:blipFill rotWithShape="1">
          <a:blip r:embed="rId5">
            <a:alphaModFix/>
          </a:blip>
          <a:srcRect l="14792" r="21250"/>
          <a:stretch/>
        </p:blipFill>
        <p:spPr>
          <a:xfrm>
            <a:off x="4437799" y="1409953"/>
            <a:ext cx="1946322" cy="3043108"/>
          </a:xfrm>
          <a:prstGeom prst="rect">
            <a:avLst/>
          </a:prstGeom>
          <a:noFill/>
          <a:ln>
            <a:noFill/>
          </a:ln>
        </p:spPr>
      </p:pic>
      <p:pic>
        <p:nvPicPr>
          <p:cNvPr id="267" name="Google Shape;267;p21"/>
          <p:cNvPicPr preferRelativeResize="0"/>
          <p:nvPr/>
        </p:nvPicPr>
        <p:blipFill rotWithShape="1">
          <a:blip r:embed="rId6">
            <a:alphaModFix/>
          </a:blip>
          <a:srcRect l="15000" r="4374"/>
          <a:stretch/>
        </p:blipFill>
        <p:spPr>
          <a:xfrm>
            <a:off x="6429260" y="1410507"/>
            <a:ext cx="2452612" cy="304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d4d602f76b_0_21"/>
          <p:cNvSpPr txBox="1">
            <a:spLocks noGrp="1"/>
          </p:cNvSpPr>
          <p:nvPr>
            <p:ph type="title"/>
          </p:nvPr>
        </p:nvSpPr>
        <p:spPr>
          <a:xfrm>
            <a:off x="197650" y="20265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00000"/>
              <a:buFont typeface="Arial"/>
              <a:buNone/>
            </a:pPr>
            <a:r>
              <a:rPr lang="en-US">
                <a:latin typeface="Times New Roman"/>
                <a:ea typeface="Times New Roman"/>
                <a:cs typeface="Times New Roman"/>
                <a:sym typeface="Times New Roman"/>
              </a:rPr>
              <a:t>Data Visualization -- CNN Layers -- New model</a:t>
            </a:r>
            <a:endParaRPr/>
          </a:p>
        </p:txBody>
      </p:sp>
      <p:sp>
        <p:nvSpPr>
          <p:cNvPr id="273" name="Google Shape;273;gd4d602f76b_0_21"/>
          <p:cNvSpPr txBox="1">
            <a:spLocks noGrp="1"/>
          </p:cNvSpPr>
          <p:nvPr>
            <p:ph type="body" idx="1"/>
          </p:nvPr>
        </p:nvSpPr>
        <p:spPr>
          <a:xfrm>
            <a:off x="417900" y="867975"/>
            <a:ext cx="7907100" cy="3570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US" sz="1600">
                <a:latin typeface="Times New Roman"/>
                <a:ea typeface="Times New Roman"/>
                <a:cs typeface="Times New Roman"/>
                <a:sym typeface="Times New Roman"/>
              </a:rPr>
              <a:t>New Model architecture (85%)</a:t>
            </a:r>
            <a:endParaRPr/>
          </a:p>
        </p:txBody>
      </p:sp>
      <p:pic>
        <p:nvPicPr>
          <p:cNvPr id="274" name="Google Shape;274;gd4d602f76b_0_21"/>
          <p:cNvPicPr preferRelativeResize="0"/>
          <p:nvPr/>
        </p:nvPicPr>
        <p:blipFill>
          <a:blip r:embed="rId3">
            <a:alphaModFix/>
          </a:blip>
          <a:stretch>
            <a:fillRect/>
          </a:stretch>
        </p:blipFill>
        <p:spPr>
          <a:xfrm>
            <a:off x="998923" y="1340325"/>
            <a:ext cx="7146150" cy="297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Spectrograms averaged over trials</a:t>
            </a:r>
            <a:endParaRPr/>
          </a:p>
        </p:txBody>
      </p:sp>
      <p:grpSp>
        <p:nvGrpSpPr>
          <p:cNvPr id="280" name="Google Shape;280;p26"/>
          <p:cNvGrpSpPr/>
          <p:nvPr/>
        </p:nvGrpSpPr>
        <p:grpSpPr>
          <a:xfrm>
            <a:off x="1729888" y="790575"/>
            <a:ext cx="5684225" cy="4007250"/>
            <a:chOff x="2332494" y="1382140"/>
            <a:chExt cx="7943836" cy="5122832"/>
          </a:xfrm>
        </p:grpSpPr>
        <p:pic>
          <p:nvPicPr>
            <p:cNvPr id="281" name="Google Shape;281;p26"/>
            <p:cNvPicPr preferRelativeResize="0"/>
            <p:nvPr/>
          </p:nvPicPr>
          <p:blipFill rotWithShape="1">
            <a:blip r:embed="rId3">
              <a:alphaModFix/>
            </a:blip>
            <a:srcRect l="5612" t="11646" b="6835"/>
            <a:stretch/>
          </p:blipFill>
          <p:spPr>
            <a:xfrm>
              <a:off x="2361242" y="1428076"/>
              <a:ext cx="3795344" cy="2458405"/>
            </a:xfrm>
            <a:prstGeom prst="rect">
              <a:avLst/>
            </a:prstGeom>
            <a:noFill/>
            <a:ln>
              <a:noFill/>
            </a:ln>
          </p:spPr>
        </p:pic>
        <p:pic>
          <p:nvPicPr>
            <p:cNvPr id="282" name="Google Shape;282;p26"/>
            <p:cNvPicPr preferRelativeResize="0"/>
            <p:nvPr/>
          </p:nvPicPr>
          <p:blipFill rotWithShape="1">
            <a:blip r:embed="rId4">
              <a:alphaModFix/>
            </a:blip>
            <a:srcRect l="5486" t="10970" b="6327"/>
            <a:stretch/>
          </p:blipFill>
          <p:spPr>
            <a:xfrm>
              <a:off x="6337522" y="1382140"/>
              <a:ext cx="3927233" cy="2577246"/>
            </a:xfrm>
            <a:prstGeom prst="rect">
              <a:avLst/>
            </a:prstGeom>
            <a:noFill/>
            <a:ln>
              <a:noFill/>
            </a:ln>
          </p:spPr>
        </p:pic>
        <p:pic>
          <p:nvPicPr>
            <p:cNvPr id="283" name="Google Shape;283;p26"/>
            <p:cNvPicPr preferRelativeResize="0"/>
            <p:nvPr/>
          </p:nvPicPr>
          <p:blipFill rotWithShape="1">
            <a:blip r:embed="rId5">
              <a:alphaModFix/>
            </a:blip>
            <a:srcRect l="5739" t="11308" b="6835"/>
            <a:stretch/>
          </p:blipFill>
          <p:spPr>
            <a:xfrm>
              <a:off x="2332494" y="4001294"/>
              <a:ext cx="3844136" cy="2503678"/>
            </a:xfrm>
            <a:prstGeom prst="rect">
              <a:avLst/>
            </a:prstGeom>
            <a:noFill/>
            <a:ln>
              <a:noFill/>
            </a:ln>
          </p:spPr>
        </p:pic>
        <p:pic>
          <p:nvPicPr>
            <p:cNvPr id="284" name="Google Shape;284;p26"/>
            <p:cNvPicPr preferRelativeResize="0"/>
            <p:nvPr/>
          </p:nvPicPr>
          <p:blipFill rotWithShape="1">
            <a:blip r:embed="rId6">
              <a:alphaModFix/>
            </a:blip>
            <a:srcRect l="5865" t="11308" b="6666"/>
            <a:stretch/>
          </p:blipFill>
          <p:spPr>
            <a:xfrm>
              <a:off x="6388693" y="3963114"/>
              <a:ext cx="3887637" cy="2540643"/>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title"/>
          </p:nvPr>
        </p:nvSpPr>
        <p:spPr>
          <a:xfrm>
            <a:off x="819150" y="200025"/>
            <a:ext cx="7505700" cy="657224"/>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Conv 1st layer</a:t>
            </a:r>
            <a:endParaRPr/>
          </a:p>
        </p:txBody>
      </p:sp>
      <p:pic>
        <p:nvPicPr>
          <p:cNvPr id="290" name="Google Shape;290;p27"/>
          <p:cNvPicPr preferRelativeResize="0"/>
          <p:nvPr/>
        </p:nvPicPr>
        <p:blipFill rotWithShape="1">
          <a:blip r:embed="rId3">
            <a:alphaModFix/>
          </a:blip>
          <a:srcRect l="12084" r="1666" b="7499"/>
          <a:stretch/>
        </p:blipFill>
        <p:spPr>
          <a:xfrm>
            <a:off x="304800" y="971550"/>
            <a:ext cx="8472874" cy="3028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MaxPooling 1st layer</a:t>
            </a:r>
            <a:endParaRPr/>
          </a:p>
        </p:txBody>
      </p:sp>
      <p:pic>
        <p:nvPicPr>
          <p:cNvPr id="296" name="Google Shape;296;p28"/>
          <p:cNvPicPr preferRelativeResize="0"/>
          <p:nvPr/>
        </p:nvPicPr>
        <p:blipFill rotWithShape="1">
          <a:blip r:embed="rId3">
            <a:alphaModFix/>
          </a:blip>
          <a:srcRect l="11667" r="1874" b="6563"/>
          <a:stretch/>
        </p:blipFill>
        <p:spPr>
          <a:xfrm>
            <a:off x="239621" y="1076325"/>
            <a:ext cx="8566766" cy="3086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839696" y="2169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Feature Maps, Conv 2nd layer</a:t>
            </a:r>
            <a:endParaRPr/>
          </a:p>
        </p:txBody>
      </p:sp>
      <p:pic>
        <p:nvPicPr>
          <p:cNvPr id="302" name="Google Shape;302;p29"/>
          <p:cNvPicPr preferRelativeResize="0"/>
          <p:nvPr/>
        </p:nvPicPr>
        <p:blipFill rotWithShape="1">
          <a:blip r:embed="rId3">
            <a:alphaModFix/>
          </a:blip>
          <a:srcRect l="11979" r="1874" b="7499"/>
          <a:stretch/>
        </p:blipFill>
        <p:spPr>
          <a:xfrm>
            <a:off x="298476" y="1057275"/>
            <a:ext cx="8569090" cy="3067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2"/>
          <p:cNvSpPr txBox="1">
            <a:spLocks noGrp="1"/>
          </p:cNvSpPr>
          <p:nvPr>
            <p:ph type="title"/>
          </p:nvPr>
        </p:nvSpPr>
        <p:spPr>
          <a:xfrm>
            <a:off x="208349" y="213375"/>
            <a:ext cx="8811825"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Visualization of CNN Dense Layer Activation Maximization</a:t>
            </a:r>
            <a:endParaRPr>
              <a:latin typeface="Times New Roman"/>
              <a:ea typeface="Times New Roman"/>
              <a:cs typeface="Times New Roman"/>
              <a:sym typeface="Times New Roman"/>
            </a:endParaRPr>
          </a:p>
        </p:txBody>
      </p:sp>
      <p:sp>
        <p:nvSpPr>
          <p:cNvPr id="308" name="Google Shape;308;p22"/>
          <p:cNvSpPr txBox="1">
            <a:spLocks noGrp="1"/>
          </p:cNvSpPr>
          <p:nvPr>
            <p:ph type="body" idx="1"/>
          </p:nvPr>
        </p:nvSpPr>
        <p:spPr>
          <a:xfrm>
            <a:off x="407200" y="889400"/>
            <a:ext cx="7917600" cy="3943500"/>
          </a:xfrm>
          <a:prstGeom prst="rect">
            <a:avLst/>
          </a:prstGeom>
          <a:noFill/>
          <a:ln>
            <a:noFill/>
          </a:ln>
        </p:spPr>
        <p:txBody>
          <a:bodyPr spcFirstLastPara="1" wrap="square" lIns="91425" tIns="91425" rIns="91425" bIns="91425" anchor="t" anchorCtr="0">
            <a:noAutofit/>
          </a:bodyPr>
          <a:lstStyle/>
          <a:p>
            <a:pPr marL="457200" lvl="0" indent="-332740" algn="l" rtl="0">
              <a:lnSpc>
                <a:spcPct val="95000"/>
              </a:lnSpc>
              <a:spcBef>
                <a:spcPts val="0"/>
              </a:spcBef>
              <a:spcAft>
                <a:spcPts val="0"/>
              </a:spcAft>
              <a:buSzPts val="1640"/>
              <a:buFont typeface="Times New Roman"/>
              <a:buChar char="●"/>
            </a:pPr>
            <a:r>
              <a:rPr lang="en-US" sz="1640">
                <a:latin typeface="Times New Roman"/>
                <a:ea typeface="Times New Roman"/>
                <a:cs typeface="Times New Roman"/>
                <a:sym typeface="Times New Roman"/>
              </a:rPr>
              <a:t>New Model</a:t>
            </a:r>
            <a:endParaRPr/>
          </a:p>
          <a:p>
            <a:pPr marL="457200" lvl="0" indent="-228600" algn="l" rtl="0">
              <a:lnSpc>
                <a:spcPct val="95000"/>
              </a:lnSpc>
              <a:spcBef>
                <a:spcPts val="0"/>
              </a:spcBef>
              <a:spcAft>
                <a:spcPts val="0"/>
              </a:spcAft>
              <a:buSzPts val="1640"/>
              <a:buFont typeface="Times New Roman"/>
              <a:buNone/>
            </a:pPr>
            <a:endParaRPr sz="1640">
              <a:latin typeface="Times New Roman"/>
              <a:ea typeface="Times New Roman"/>
              <a:cs typeface="Times New Roman"/>
              <a:sym typeface="Times New Roman"/>
            </a:endParaRPr>
          </a:p>
        </p:txBody>
      </p:sp>
      <p:pic>
        <p:nvPicPr>
          <p:cNvPr id="309" name="Google Shape;309;p22"/>
          <p:cNvPicPr preferRelativeResize="0"/>
          <p:nvPr/>
        </p:nvPicPr>
        <p:blipFill rotWithShape="1">
          <a:blip r:embed="rId3">
            <a:alphaModFix/>
          </a:blip>
          <a:srcRect l="10834" r="21042"/>
          <a:stretch/>
        </p:blipFill>
        <p:spPr>
          <a:xfrm>
            <a:off x="208349" y="1292500"/>
            <a:ext cx="2072363" cy="3042000"/>
          </a:xfrm>
          <a:prstGeom prst="rect">
            <a:avLst/>
          </a:prstGeom>
          <a:noFill/>
          <a:ln>
            <a:noFill/>
          </a:ln>
        </p:spPr>
      </p:pic>
      <p:pic>
        <p:nvPicPr>
          <p:cNvPr id="310" name="Google Shape;310;p22"/>
          <p:cNvPicPr preferRelativeResize="0"/>
          <p:nvPr/>
        </p:nvPicPr>
        <p:blipFill rotWithShape="1">
          <a:blip r:embed="rId4">
            <a:alphaModFix/>
          </a:blip>
          <a:srcRect l="14792" r="21250"/>
          <a:stretch/>
        </p:blipFill>
        <p:spPr>
          <a:xfrm>
            <a:off x="2378736" y="1292500"/>
            <a:ext cx="1945613" cy="3042000"/>
          </a:xfrm>
          <a:prstGeom prst="rect">
            <a:avLst/>
          </a:prstGeom>
          <a:noFill/>
          <a:ln>
            <a:noFill/>
          </a:ln>
        </p:spPr>
      </p:pic>
      <p:pic>
        <p:nvPicPr>
          <p:cNvPr id="311" name="Google Shape;311;p22"/>
          <p:cNvPicPr preferRelativeResize="0"/>
          <p:nvPr/>
        </p:nvPicPr>
        <p:blipFill rotWithShape="1">
          <a:blip r:embed="rId5">
            <a:alphaModFix/>
          </a:blip>
          <a:srcRect l="14792" r="21249"/>
          <a:stretch/>
        </p:blipFill>
        <p:spPr>
          <a:xfrm>
            <a:off x="4422373" y="1292500"/>
            <a:ext cx="1945614" cy="3042000"/>
          </a:xfrm>
          <a:prstGeom prst="rect">
            <a:avLst/>
          </a:prstGeom>
          <a:noFill/>
          <a:ln>
            <a:noFill/>
          </a:ln>
        </p:spPr>
      </p:pic>
      <p:pic>
        <p:nvPicPr>
          <p:cNvPr id="312" name="Google Shape;312;p22"/>
          <p:cNvPicPr preferRelativeResize="0"/>
          <p:nvPr/>
        </p:nvPicPr>
        <p:blipFill rotWithShape="1">
          <a:blip r:embed="rId6">
            <a:alphaModFix/>
          </a:blip>
          <a:srcRect l="14792" r="3750"/>
          <a:stretch/>
        </p:blipFill>
        <p:spPr>
          <a:xfrm>
            <a:off x="6466011" y="1292500"/>
            <a:ext cx="2477963" cy="304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3"/>
          <p:cNvSpPr txBox="1">
            <a:spLocks noGrp="1"/>
          </p:cNvSpPr>
          <p:nvPr>
            <p:ph type="title"/>
          </p:nvPr>
        </p:nvSpPr>
        <p:spPr>
          <a:xfrm>
            <a:off x="819150" y="274100"/>
            <a:ext cx="7505700"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Conv 1 layer Activation Maximization </a:t>
            </a:r>
            <a:endParaRPr/>
          </a:p>
        </p:txBody>
      </p:sp>
      <p:pic>
        <p:nvPicPr>
          <p:cNvPr id="318" name="Google Shape;318;p23"/>
          <p:cNvPicPr preferRelativeResize="0"/>
          <p:nvPr/>
        </p:nvPicPr>
        <p:blipFill rotWithShape="1">
          <a:blip r:embed="rId3">
            <a:alphaModFix/>
          </a:blip>
          <a:srcRect l="12187" r="1978" b="7186"/>
          <a:stretch/>
        </p:blipFill>
        <p:spPr>
          <a:xfrm>
            <a:off x="262337" y="1009650"/>
            <a:ext cx="8614963" cy="310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4"/>
          <p:cNvSpPr txBox="1">
            <a:spLocks noGrp="1"/>
          </p:cNvSpPr>
          <p:nvPr>
            <p:ph type="title"/>
          </p:nvPr>
        </p:nvSpPr>
        <p:spPr>
          <a:xfrm>
            <a:off x="485775" y="274100"/>
            <a:ext cx="8162925"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MaxPooling 1 layer Activation Maximization </a:t>
            </a:r>
            <a:endParaRPr/>
          </a:p>
        </p:txBody>
      </p:sp>
      <p:pic>
        <p:nvPicPr>
          <p:cNvPr id="324" name="Google Shape;324;p24"/>
          <p:cNvPicPr preferRelativeResize="0"/>
          <p:nvPr/>
        </p:nvPicPr>
        <p:blipFill rotWithShape="1">
          <a:blip r:embed="rId3">
            <a:alphaModFix/>
          </a:blip>
          <a:srcRect l="10937" r="1842" b="7499"/>
          <a:stretch/>
        </p:blipFill>
        <p:spPr>
          <a:xfrm>
            <a:off x="220132" y="1057275"/>
            <a:ext cx="8702828" cy="3076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5"/>
          <p:cNvSpPr txBox="1">
            <a:spLocks noGrp="1"/>
          </p:cNvSpPr>
          <p:nvPr>
            <p:ph type="title"/>
          </p:nvPr>
        </p:nvSpPr>
        <p:spPr>
          <a:xfrm>
            <a:off x="485775" y="274100"/>
            <a:ext cx="8162925"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Times New Roman"/>
                <a:ea typeface="Times New Roman"/>
                <a:cs typeface="Times New Roman"/>
                <a:sym typeface="Times New Roman"/>
              </a:rPr>
              <a:t>Visualizing MaxPooling 1 layer Activation Maximization </a:t>
            </a:r>
            <a:endParaRPr/>
          </a:p>
        </p:txBody>
      </p:sp>
      <p:pic>
        <p:nvPicPr>
          <p:cNvPr id="330" name="Google Shape;330;p25"/>
          <p:cNvPicPr preferRelativeResize="0"/>
          <p:nvPr/>
        </p:nvPicPr>
        <p:blipFill rotWithShape="1">
          <a:blip r:embed="rId3">
            <a:alphaModFix/>
          </a:blip>
          <a:srcRect l="11875" r="2082" b="8437"/>
          <a:stretch/>
        </p:blipFill>
        <p:spPr>
          <a:xfrm>
            <a:off x="323849" y="1143000"/>
            <a:ext cx="8512099" cy="301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229775" y="224075"/>
            <a:ext cx="7505700" cy="643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41" name="Google Shape;141;p3"/>
          <p:cNvSpPr txBox="1">
            <a:spLocks noGrp="1"/>
          </p:cNvSpPr>
          <p:nvPr>
            <p:ph type="body" idx="1"/>
          </p:nvPr>
        </p:nvSpPr>
        <p:spPr>
          <a:xfrm>
            <a:off x="336950" y="867875"/>
            <a:ext cx="8631900" cy="40827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The electroencephalogram (EEG) has been a popular approach for examining brain activity.</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For our experiment:</a:t>
            </a:r>
            <a:endParaRPr sz="1600">
              <a:latin typeface="Times New Roman"/>
              <a:ea typeface="Times New Roman"/>
              <a:cs typeface="Times New Roman"/>
              <a:sym typeface="Times New Roman"/>
            </a:endParaRPr>
          </a:p>
          <a:p>
            <a:pPr marL="914400" lvl="0" indent="-317500" algn="l" rtl="0">
              <a:spcBef>
                <a:spcPts val="0"/>
              </a:spcBef>
              <a:spcAft>
                <a:spcPts val="0"/>
              </a:spcAft>
              <a:buSzPts val="1400"/>
              <a:buFont typeface="Times New Roman"/>
              <a:buChar char="●"/>
            </a:pPr>
            <a:r>
              <a:rPr lang="en-US" sz="1400">
                <a:latin typeface="Times New Roman"/>
                <a:ea typeface="Times New Roman"/>
                <a:cs typeface="Times New Roman"/>
                <a:sym typeface="Times New Roman"/>
              </a:rPr>
              <a:t>We use 59 electrodes to gain EEG emotional data.</a:t>
            </a:r>
            <a:endParaRPr sz="1400">
              <a:latin typeface="Times New Roman"/>
              <a:ea typeface="Times New Roman"/>
              <a:cs typeface="Times New Roman"/>
              <a:sym typeface="Times New Roman"/>
            </a:endParaRPr>
          </a:p>
          <a:p>
            <a:pPr marL="914400" lvl="0" indent="-317500" algn="l" rtl="0">
              <a:spcBef>
                <a:spcPts val="0"/>
              </a:spcBef>
              <a:spcAft>
                <a:spcPts val="0"/>
              </a:spcAft>
              <a:buSzPts val="1400"/>
              <a:buFont typeface="Times New Roman"/>
              <a:buChar char="●"/>
            </a:pPr>
            <a:r>
              <a:rPr lang="en-US" sz="1400">
                <a:latin typeface="Times New Roman"/>
                <a:ea typeface="Times New Roman"/>
                <a:cs typeface="Times New Roman"/>
                <a:sym typeface="Times New Roman"/>
              </a:rPr>
              <a:t>We classify four emotions</a:t>
            </a:r>
            <a:endParaRPr sz="1400">
              <a:latin typeface="Times New Roman"/>
              <a:ea typeface="Times New Roman"/>
              <a:cs typeface="Times New Roman"/>
              <a:sym typeface="Times New Roman"/>
            </a:endParaRPr>
          </a:p>
          <a:p>
            <a:pPr marL="1828800" lvl="1" indent="-304800" algn="l" rtl="0">
              <a:spcBef>
                <a:spcPts val="0"/>
              </a:spcBef>
              <a:spcAft>
                <a:spcPts val="0"/>
              </a:spcAft>
              <a:buSzPts val="1200"/>
              <a:buFont typeface="Times New Roman"/>
              <a:buChar char="○"/>
            </a:pPr>
            <a:r>
              <a:rPr lang="en-US" sz="1200">
                <a:latin typeface="Times New Roman"/>
                <a:ea typeface="Times New Roman"/>
                <a:cs typeface="Times New Roman"/>
                <a:sym typeface="Times New Roman"/>
              </a:rPr>
              <a:t>NVHA</a:t>
            </a:r>
            <a:endParaRPr sz="1200">
              <a:latin typeface="Times New Roman"/>
              <a:ea typeface="Times New Roman"/>
              <a:cs typeface="Times New Roman"/>
              <a:sym typeface="Times New Roman"/>
            </a:endParaRPr>
          </a:p>
          <a:p>
            <a:pPr marL="1828800" lvl="1" indent="-304800" algn="l" rtl="0">
              <a:spcBef>
                <a:spcPts val="0"/>
              </a:spcBef>
              <a:spcAft>
                <a:spcPts val="0"/>
              </a:spcAft>
              <a:buSzPts val="1200"/>
              <a:buFont typeface="Times New Roman"/>
              <a:buChar char="○"/>
            </a:pPr>
            <a:r>
              <a:rPr lang="en-US" sz="1200">
                <a:latin typeface="Times New Roman"/>
                <a:ea typeface="Times New Roman"/>
                <a:cs typeface="Times New Roman"/>
                <a:sym typeface="Times New Roman"/>
              </a:rPr>
              <a:t>PVHA</a:t>
            </a:r>
            <a:endParaRPr sz="1200">
              <a:latin typeface="Times New Roman"/>
              <a:ea typeface="Times New Roman"/>
              <a:cs typeface="Times New Roman"/>
              <a:sym typeface="Times New Roman"/>
            </a:endParaRPr>
          </a:p>
          <a:p>
            <a:pPr marL="1828800" lvl="1" indent="-304800" algn="l" rtl="0">
              <a:spcBef>
                <a:spcPts val="0"/>
              </a:spcBef>
              <a:spcAft>
                <a:spcPts val="0"/>
              </a:spcAft>
              <a:buSzPts val="1200"/>
              <a:buFont typeface="Times New Roman"/>
              <a:buChar char="○"/>
            </a:pPr>
            <a:r>
              <a:rPr lang="en-US" sz="1200">
                <a:latin typeface="Times New Roman"/>
                <a:ea typeface="Times New Roman"/>
                <a:cs typeface="Times New Roman"/>
                <a:sym typeface="Times New Roman"/>
              </a:rPr>
              <a:t>NVLA</a:t>
            </a:r>
            <a:endParaRPr sz="1200">
              <a:latin typeface="Times New Roman"/>
              <a:ea typeface="Times New Roman"/>
              <a:cs typeface="Times New Roman"/>
              <a:sym typeface="Times New Roman"/>
            </a:endParaRPr>
          </a:p>
          <a:p>
            <a:pPr marL="1828800" lvl="1" indent="-304800" algn="l" rtl="0">
              <a:spcBef>
                <a:spcPts val="0"/>
              </a:spcBef>
              <a:spcAft>
                <a:spcPts val="0"/>
              </a:spcAft>
              <a:buSzPts val="1200"/>
              <a:buFont typeface="Times New Roman"/>
              <a:buChar char="○"/>
            </a:pPr>
            <a:r>
              <a:rPr lang="en-US" sz="1200">
                <a:latin typeface="Times New Roman"/>
                <a:ea typeface="Times New Roman"/>
                <a:cs typeface="Times New Roman"/>
                <a:sym typeface="Times New Roman"/>
              </a:rPr>
              <a:t>PVLA</a:t>
            </a:r>
            <a:endParaRPr sz="1200">
              <a:latin typeface="Times New Roman"/>
              <a:ea typeface="Times New Roman"/>
              <a:cs typeface="Times New Roman"/>
              <a:sym typeface="Times New Roman"/>
            </a:endParaRPr>
          </a:p>
          <a:p>
            <a:pPr marL="914400" lvl="0" indent="-317500" algn="l" rtl="0">
              <a:spcBef>
                <a:spcPts val="0"/>
              </a:spcBef>
              <a:spcAft>
                <a:spcPts val="0"/>
              </a:spcAft>
              <a:buSzPts val="1400"/>
              <a:buFont typeface="Times New Roman"/>
              <a:buChar char="●"/>
            </a:pPr>
            <a:r>
              <a:rPr lang="en-US" sz="1400">
                <a:latin typeface="Times New Roman"/>
                <a:ea typeface="Times New Roman"/>
                <a:cs typeface="Times New Roman"/>
                <a:sym typeface="Times New Roman"/>
              </a:rPr>
              <a:t>We have applied SVM (85%) and CNN (81%) model to the EGG data.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But we do not understand how SVM and CNN model work on EEG data. EEG data is totally different from data like images. For images data, CNN can capture their textures , colors, lines, etc. </a:t>
            </a:r>
            <a:endParaRPr sz="1600">
              <a:latin typeface="Times New Roman"/>
              <a:ea typeface="Times New Roman"/>
              <a:cs typeface="Times New Roman"/>
              <a:sym typeface="Times New Roman"/>
            </a:endParaRPr>
          </a:p>
        </p:txBody>
      </p:sp>
      <p:pic>
        <p:nvPicPr>
          <p:cNvPr id="142" name="Google Shape;142;p3"/>
          <p:cNvPicPr preferRelativeResize="0"/>
          <p:nvPr/>
        </p:nvPicPr>
        <p:blipFill>
          <a:blip r:embed="rId3">
            <a:alphaModFix/>
          </a:blip>
          <a:stretch>
            <a:fillRect/>
          </a:stretch>
        </p:blipFill>
        <p:spPr>
          <a:xfrm>
            <a:off x="6546002" y="1307325"/>
            <a:ext cx="1882900" cy="1725224"/>
          </a:xfrm>
          <a:prstGeom prst="rect">
            <a:avLst/>
          </a:prstGeom>
          <a:noFill/>
          <a:ln>
            <a:noFill/>
          </a:ln>
        </p:spPr>
      </p:pic>
      <p:pic>
        <p:nvPicPr>
          <p:cNvPr id="143" name="Google Shape;143;p3"/>
          <p:cNvPicPr preferRelativeResize="0"/>
          <p:nvPr/>
        </p:nvPicPr>
        <p:blipFill>
          <a:blip r:embed="rId4">
            <a:alphaModFix/>
          </a:blip>
          <a:stretch>
            <a:fillRect/>
          </a:stretch>
        </p:blipFill>
        <p:spPr>
          <a:xfrm>
            <a:off x="6373025" y="1268625"/>
            <a:ext cx="2334400" cy="180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2"/>
                                        </p:tgtEl>
                                      </p:cBhvr>
                                    </p:animEffect>
                                    <p:set>
                                      <p:cBhvr>
                                        <p:cTn id="12" dur="1" fill="hold">
                                          <p:stCondLst>
                                            <p:cond delay="500"/>
                                          </p:stCondLst>
                                        </p:cTn>
                                        <p:tgtEl>
                                          <p:spTgt spid="14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0"/>
          <p:cNvSpPr txBox="1">
            <a:spLocks noGrp="1"/>
          </p:cNvSpPr>
          <p:nvPr>
            <p:ph type="title"/>
          </p:nvPr>
        </p:nvSpPr>
        <p:spPr>
          <a:xfrm>
            <a:off x="839696" y="2360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Saliency Maps, New Model</a:t>
            </a:r>
            <a:endParaRPr/>
          </a:p>
        </p:txBody>
      </p:sp>
      <p:pic>
        <p:nvPicPr>
          <p:cNvPr id="336" name="Google Shape;336;p30"/>
          <p:cNvPicPr preferRelativeResize="0"/>
          <p:nvPr/>
        </p:nvPicPr>
        <p:blipFill rotWithShape="1">
          <a:blip r:embed="rId3">
            <a:alphaModFix/>
          </a:blip>
          <a:srcRect l="10625" r="20833"/>
          <a:stretch/>
        </p:blipFill>
        <p:spPr>
          <a:xfrm>
            <a:off x="228600" y="1159900"/>
            <a:ext cx="2097376" cy="3060000"/>
          </a:xfrm>
          <a:prstGeom prst="rect">
            <a:avLst/>
          </a:prstGeom>
          <a:noFill/>
          <a:ln>
            <a:noFill/>
          </a:ln>
        </p:spPr>
      </p:pic>
      <p:pic>
        <p:nvPicPr>
          <p:cNvPr id="337" name="Google Shape;337;p30"/>
          <p:cNvPicPr preferRelativeResize="0"/>
          <p:nvPr/>
        </p:nvPicPr>
        <p:blipFill rotWithShape="1">
          <a:blip r:embed="rId4">
            <a:alphaModFix/>
          </a:blip>
          <a:srcRect l="14585" r="20832"/>
          <a:stretch/>
        </p:blipFill>
        <p:spPr>
          <a:xfrm>
            <a:off x="2388156" y="1159900"/>
            <a:ext cx="1976250" cy="3060000"/>
          </a:xfrm>
          <a:prstGeom prst="rect">
            <a:avLst/>
          </a:prstGeom>
          <a:noFill/>
          <a:ln>
            <a:noFill/>
          </a:ln>
        </p:spPr>
      </p:pic>
      <p:pic>
        <p:nvPicPr>
          <p:cNvPr id="338" name="Google Shape;338;p30"/>
          <p:cNvPicPr preferRelativeResize="0"/>
          <p:nvPr/>
        </p:nvPicPr>
        <p:blipFill rotWithShape="1">
          <a:blip r:embed="rId5">
            <a:alphaModFix/>
          </a:blip>
          <a:srcRect l="14585" r="21281"/>
          <a:stretch/>
        </p:blipFill>
        <p:spPr>
          <a:xfrm>
            <a:off x="4426586" y="1159900"/>
            <a:ext cx="1962500" cy="3060000"/>
          </a:xfrm>
          <a:prstGeom prst="rect">
            <a:avLst/>
          </a:prstGeom>
          <a:noFill/>
          <a:ln>
            <a:noFill/>
          </a:ln>
        </p:spPr>
      </p:pic>
      <p:pic>
        <p:nvPicPr>
          <p:cNvPr id="339" name="Google Shape;339;p30"/>
          <p:cNvPicPr preferRelativeResize="0"/>
          <p:nvPr/>
        </p:nvPicPr>
        <p:blipFill rotWithShape="1">
          <a:blip r:embed="rId6">
            <a:alphaModFix/>
          </a:blip>
          <a:srcRect l="14583" r="4792"/>
          <a:stretch/>
        </p:blipFill>
        <p:spPr>
          <a:xfrm>
            <a:off x="6451267" y="1159900"/>
            <a:ext cx="2467125" cy="306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2B0F-90AA-5B43-AD12-E9EFE6ED3129}"/>
              </a:ext>
            </a:extLst>
          </p:cNvPr>
          <p:cNvSpPr>
            <a:spLocks noGrp="1"/>
          </p:cNvSpPr>
          <p:nvPr>
            <p:ph type="title"/>
          </p:nvPr>
        </p:nvSpPr>
        <p:spPr>
          <a:xfrm>
            <a:off x="732064" y="442125"/>
            <a:ext cx="7505700" cy="954600"/>
          </a:xfrm>
        </p:spPr>
        <p:txBody>
          <a:bodyPr/>
          <a:lstStyle/>
          <a:p>
            <a:r>
              <a:rPr lang="en-US" dirty="0"/>
              <a:t>Emotion vs Frequency band?</a:t>
            </a:r>
          </a:p>
        </p:txBody>
      </p:sp>
      <p:sp>
        <p:nvSpPr>
          <p:cNvPr id="3" name="Text Placeholder 2">
            <a:extLst>
              <a:ext uri="{FF2B5EF4-FFF2-40B4-BE49-F238E27FC236}">
                <a16:creationId xmlns:a16="http://schemas.microsoft.com/office/drawing/2014/main" id="{9E0CCD78-BC0F-7549-AB0C-3A3C23EE2A42}"/>
              </a:ext>
            </a:extLst>
          </p:cNvPr>
          <p:cNvSpPr>
            <a:spLocks noGrp="1"/>
          </p:cNvSpPr>
          <p:nvPr>
            <p:ph type="body" idx="1"/>
          </p:nvPr>
        </p:nvSpPr>
        <p:spPr/>
        <p:txBody>
          <a:bodyPr/>
          <a:lstStyle/>
          <a:p>
            <a:endParaRPr lang="en-US"/>
          </a:p>
        </p:txBody>
      </p:sp>
      <p:pic>
        <p:nvPicPr>
          <p:cNvPr id="5" name="Google Shape;151;p4">
            <a:extLst>
              <a:ext uri="{FF2B5EF4-FFF2-40B4-BE49-F238E27FC236}">
                <a16:creationId xmlns:a16="http://schemas.microsoft.com/office/drawing/2014/main" id="{53321573-3D13-994D-8E1F-2E26691A0905}"/>
              </a:ext>
            </a:extLst>
          </p:cNvPr>
          <p:cNvPicPr preferRelativeResize="0"/>
          <p:nvPr/>
        </p:nvPicPr>
        <p:blipFill rotWithShape="1">
          <a:blip r:embed="rId2">
            <a:alphaModFix/>
          </a:blip>
          <a:srcRect/>
          <a:stretch/>
        </p:blipFill>
        <p:spPr>
          <a:xfrm>
            <a:off x="3872471" y="1208313"/>
            <a:ext cx="4735527" cy="2993571"/>
          </a:xfrm>
          <a:prstGeom prst="rect">
            <a:avLst/>
          </a:prstGeom>
          <a:noFill/>
          <a:ln>
            <a:noFill/>
          </a:ln>
        </p:spPr>
      </p:pic>
      <p:pic>
        <p:nvPicPr>
          <p:cNvPr id="4" name="Google Shape;309;p22">
            <a:extLst>
              <a:ext uri="{FF2B5EF4-FFF2-40B4-BE49-F238E27FC236}">
                <a16:creationId xmlns:a16="http://schemas.microsoft.com/office/drawing/2014/main" id="{A786817A-C19C-C947-897C-B359148C3480}"/>
              </a:ext>
            </a:extLst>
          </p:cNvPr>
          <p:cNvPicPr preferRelativeResize="0"/>
          <p:nvPr/>
        </p:nvPicPr>
        <p:blipFill rotWithShape="1">
          <a:blip r:embed="rId3">
            <a:alphaModFix/>
          </a:blip>
          <a:srcRect l="10165" r="2365"/>
          <a:stretch/>
        </p:blipFill>
        <p:spPr>
          <a:xfrm>
            <a:off x="390561" y="919425"/>
            <a:ext cx="3481910" cy="3726685"/>
          </a:xfrm>
          <a:prstGeom prst="rect">
            <a:avLst/>
          </a:prstGeom>
          <a:noFill/>
          <a:ln>
            <a:noFill/>
          </a:ln>
        </p:spPr>
      </p:pic>
    </p:spTree>
    <p:extLst>
      <p:ext uri="{BB962C8B-B14F-4D97-AF65-F5344CB8AC3E}">
        <p14:creationId xmlns:p14="http://schemas.microsoft.com/office/powerpoint/2010/main" val="997371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E369-3479-D342-B6EA-3D3623A91EA3}"/>
              </a:ext>
            </a:extLst>
          </p:cNvPr>
          <p:cNvSpPr>
            <a:spLocks noGrp="1"/>
          </p:cNvSpPr>
          <p:nvPr>
            <p:ph type="title"/>
          </p:nvPr>
        </p:nvSpPr>
        <p:spPr>
          <a:xfrm>
            <a:off x="802696" y="504260"/>
            <a:ext cx="7505700" cy="954600"/>
          </a:xfrm>
        </p:spPr>
        <p:txBody>
          <a:bodyPr/>
          <a:lstStyle/>
          <a:p>
            <a:r>
              <a:rPr lang="en-US" dirty="0"/>
              <a:t>Emotion vs Frequency band?</a:t>
            </a:r>
          </a:p>
        </p:txBody>
      </p:sp>
      <p:sp>
        <p:nvSpPr>
          <p:cNvPr id="3" name="Text Placeholder 2">
            <a:extLst>
              <a:ext uri="{FF2B5EF4-FFF2-40B4-BE49-F238E27FC236}">
                <a16:creationId xmlns:a16="http://schemas.microsoft.com/office/drawing/2014/main" id="{088D94BC-C59B-634D-998C-F7E5279E6A4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7F0D82A-5B44-B44F-BE4E-2C377CDD67C9}"/>
              </a:ext>
            </a:extLst>
          </p:cNvPr>
          <p:cNvPicPr>
            <a:picLocks noChangeAspect="1"/>
          </p:cNvPicPr>
          <p:nvPr/>
        </p:nvPicPr>
        <p:blipFill rotWithShape="1">
          <a:blip r:embed="rId2"/>
          <a:srcRect l="8995" b="4653"/>
          <a:stretch/>
        </p:blipFill>
        <p:spPr>
          <a:xfrm>
            <a:off x="306652" y="1079532"/>
            <a:ext cx="3530002" cy="3698421"/>
          </a:xfrm>
          <a:prstGeom prst="rect">
            <a:avLst/>
          </a:prstGeom>
        </p:spPr>
      </p:pic>
      <p:pic>
        <p:nvPicPr>
          <p:cNvPr id="7" name="Picture 6">
            <a:extLst>
              <a:ext uri="{FF2B5EF4-FFF2-40B4-BE49-F238E27FC236}">
                <a16:creationId xmlns:a16="http://schemas.microsoft.com/office/drawing/2014/main" id="{423DAF18-BCDD-034A-A058-CCD9F20535CC}"/>
              </a:ext>
            </a:extLst>
          </p:cNvPr>
          <p:cNvPicPr>
            <a:picLocks noChangeAspect="1"/>
          </p:cNvPicPr>
          <p:nvPr/>
        </p:nvPicPr>
        <p:blipFill>
          <a:blip r:embed="rId3"/>
          <a:stretch>
            <a:fillRect/>
          </a:stretch>
        </p:blipFill>
        <p:spPr>
          <a:xfrm>
            <a:off x="3902403" y="1322900"/>
            <a:ext cx="4624142" cy="2774485"/>
          </a:xfrm>
          <a:prstGeom prst="rect">
            <a:avLst/>
          </a:prstGeom>
        </p:spPr>
      </p:pic>
    </p:spTree>
    <p:extLst>
      <p:ext uri="{BB962C8B-B14F-4D97-AF65-F5344CB8AC3E}">
        <p14:creationId xmlns:p14="http://schemas.microsoft.com/office/powerpoint/2010/main" val="402770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0"/>
          <p:cNvSpPr txBox="1">
            <a:spLocks noGrp="1"/>
          </p:cNvSpPr>
          <p:nvPr>
            <p:ph type="title"/>
          </p:nvPr>
        </p:nvSpPr>
        <p:spPr>
          <a:xfrm>
            <a:off x="790575" y="243328"/>
            <a:ext cx="7505700" cy="6402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Proper data processing for old model</a:t>
            </a:r>
            <a:endParaRPr/>
          </a:p>
        </p:txBody>
      </p:sp>
      <p:sp>
        <p:nvSpPr>
          <p:cNvPr id="345" name="Google Shape;345;p10"/>
          <p:cNvSpPr txBox="1">
            <a:spLocks noGrp="1"/>
          </p:cNvSpPr>
          <p:nvPr>
            <p:ph type="body" idx="1"/>
          </p:nvPr>
        </p:nvSpPr>
        <p:spPr>
          <a:xfrm>
            <a:off x="3887475" y="991386"/>
            <a:ext cx="4713601" cy="3448729"/>
          </a:xfrm>
          <a:prstGeom prst="rect">
            <a:avLst/>
          </a:prstGeom>
          <a:noFill/>
          <a:ln>
            <a:noFill/>
          </a:ln>
        </p:spPr>
        <p:txBody>
          <a:bodyPr spcFirstLastPara="1" wrap="square" lIns="91425" tIns="91425" rIns="91425" bIns="91425" anchor="t" anchorCtr="0">
            <a:normAutofit/>
          </a:bodyPr>
          <a:lstStyle/>
          <a:p>
            <a:pPr marL="146050" lvl="0" indent="0" algn="l" rtl="0">
              <a:lnSpc>
                <a:spcPct val="115000"/>
              </a:lnSpc>
              <a:spcBef>
                <a:spcPts val="0"/>
              </a:spcBef>
              <a:spcAft>
                <a:spcPts val="0"/>
              </a:spcAft>
              <a:buSzPts val="1300"/>
              <a:buNone/>
            </a:pPr>
            <a:r>
              <a:rPr lang="en-US">
                <a:latin typeface="Times New Roman"/>
                <a:ea typeface="Times New Roman"/>
                <a:cs typeface="Times New Roman"/>
                <a:sym typeface="Times New Roman"/>
              </a:rPr>
              <a:t>Old model without time trimmed:</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Accuracy:	0.8341327072502654</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Precision:	0.8303159213115249</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Recall: 	0.8333851884010003</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F1: 	0.8318477236985471</a:t>
            </a:r>
            <a:endParaRPr/>
          </a:p>
          <a:p>
            <a:pPr marL="146050" lvl="0" indent="0" algn="l" rtl="0">
              <a:lnSpc>
                <a:spcPct val="115000"/>
              </a:lnSpc>
              <a:spcBef>
                <a:spcPts val="0"/>
              </a:spcBef>
              <a:spcAft>
                <a:spcPts val="0"/>
              </a:spcAft>
              <a:buSzPts val="1300"/>
              <a:buNone/>
            </a:pPr>
            <a:r>
              <a:rPr lang="en-US">
                <a:latin typeface="Times New Roman"/>
                <a:ea typeface="Times New Roman"/>
                <a:cs typeface="Times New Roman"/>
                <a:sym typeface="Times New Roman"/>
              </a:rPr>
              <a:t>Old model with time trimmed from 10-th timebin (≃500 msec):</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Accuracy: 	0.8426966292134831</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Precision: 	0.8487601054053673</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Recall: 	0.8466089497052871</a:t>
            </a:r>
            <a:endParaRPr/>
          </a:p>
          <a:p>
            <a:pPr marL="358775" lvl="0" indent="-212725" algn="l" rtl="0">
              <a:lnSpc>
                <a:spcPct val="115000"/>
              </a:lnSpc>
              <a:spcBef>
                <a:spcPts val="0"/>
              </a:spcBef>
              <a:spcAft>
                <a:spcPts val="0"/>
              </a:spcAft>
              <a:buSzPts val="1300"/>
              <a:buChar char="●"/>
            </a:pPr>
            <a:r>
              <a:rPr lang="en-US" sz="1100">
                <a:latin typeface="Times New Roman"/>
                <a:ea typeface="Times New Roman"/>
                <a:cs typeface="Times New Roman"/>
                <a:sym typeface="Times New Roman"/>
              </a:rPr>
              <a:t>Average F1: 	0.8476831628168261</a:t>
            </a:r>
            <a:endParaRPr/>
          </a:p>
          <a:p>
            <a:pPr marL="146050" lvl="0" indent="0" algn="l" rtl="0">
              <a:lnSpc>
                <a:spcPct val="115000"/>
              </a:lnSpc>
              <a:spcBef>
                <a:spcPts val="0"/>
              </a:spcBef>
              <a:spcAft>
                <a:spcPts val="0"/>
              </a:spcAft>
              <a:buSzPts val="1300"/>
              <a:buNone/>
            </a:pPr>
            <a:endParaRPr/>
          </a:p>
        </p:txBody>
      </p:sp>
      <p:pic>
        <p:nvPicPr>
          <p:cNvPr id="346" name="Google Shape;346;p10"/>
          <p:cNvPicPr preferRelativeResize="0"/>
          <p:nvPr/>
        </p:nvPicPr>
        <p:blipFill rotWithShape="1">
          <a:blip r:embed="rId3">
            <a:alphaModFix/>
          </a:blip>
          <a:srcRect/>
          <a:stretch/>
        </p:blipFill>
        <p:spPr>
          <a:xfrm>
            <a:off x="292100" y="991387"/>
            <a:ext cx="3782507" cy="2269504"/>
          </a:xfrm>
          <a:prstGeom prst="rect">
            <a:avLst/>
          </a:prstGeom>
          <a:noFill/>
          <a:ln>
            <a:noFill/>
          </a:ln>
        </p:spPr>
      </p:pic>
      <p:pic>
        <p:nvPicPr>
          <p:cNvPr id="347" name="Google Shape;347;p10"/>
          <p:cNvPicPr preferRelativeResize="0"/>
          <p:nvPr/>
        </p:nvPicPr>
        <p:blipFill rotWithShape="1">
          <a:blip r:embed="rId4">
            <a:alphaModFix/>
          </a:blip>
          <a:srcRect r="19581"/>
          <a:stretch/>
        </p:blipFill>
        <p:spPr>
          <a:xfrm>
            <a:off x="712616" y="3443355"/>
            <a:ext cx="2889109" cy="1477962"/>
          </a:xfrm>
          <a:prstGeom prst="rect">
            <a:avLst/>
          </a:prstGeom>
          <a:noFill/>
          <a:ln>
            <a:noFill/>
          </a:ln>
        </p:spPr>
      </p:pic>
      <p:pic>
        <p:nvPicPr>
          <p:cNvPr id="348" name="Google Shape;348;p10"/>
          <p:cNvPicPr preferRelativeResize="0"/>
          <p:nvPr/>
        </p:nvPicPr>
        <p:blipFill rotWithShape="1">
          <a:blip r:embed="rId5">
            <a:alphaModFix/>
          </a:blip>
          <a:srcRect l="2460" r="8972"/>
          <a:stretch/>
        </p:blipFill>
        <p:spPr>
          <a:xfrm>
            <a:off x="4458975" y="3443355"/>
            <a:ext cx="3076575" cy="1477962"/>
          </a:xfrm>
          <a:prstGeom prst="rect">
            <a:avLst/>
          </a:prstGeom>
          <a:noFill/>
          <a:ln>
            <a:noFill/>
          </a:ln>
        </p:spPr>
      </p:pic>
      <p:sp>
        <p:nvSpPr>
          <p:cNvPr id="349" name="Google Shape;349;p10"/>
          <p:cNvSpPr txBox="1"/>
          <p:nvPr/>
        </p:nvSpPr>
        <p:spPr>
          <a:xfrm>
            <a:off x="1844363" y="3260891"/>
            <a:ext cx="14573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Old model</a:t>
            </a:r>
            <a:endParaRPr/>
          </a:p>
        </p:txBody>
      </p:sp>
      <p:sp>
        <p:nvSpPr>
          <p:cNvPr id="350" name="Google Shape;350;p10"/>
          <p:cNvSpPr txBox="1"/>
          <p:nvPr/>
        </p:nvSpPr>
        <p:spPr>
          <a:xfrm>
            <a:off x="4887599" y="3260890"/>
            <a:ext cx="22764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Old model time trimmed</a:t>
            </a:r>
            <a:endParaRPr/>
          </a:p>
        </p:txBody>
      </p:sp>
      <p:sp>
        <p:nvSpPr>
          <p:cNvPr id="351" name="Google Shape;351;p10"/>
          <p:cNvSpPr/>
          <p:nvPr/>
        </p:nvSpPr>
        <p:spPr>
          <a:xfrm>
            <a:off x="863600" y="1171575"/>
            <a:ext cx="184150" cy="1774825"/>
          </a:xfrm>
          <a:prstGeom prst="rect">
            <a:avLst/>
          </a:prstGeom>
          <a:solidFill>
            <a:schemeClr val="accent6">
              <a:alpha val="10980"/>
            </a:schemeClr>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790575" y="243328"/>
            <a:ext cx="7505700" cy="6402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New model vs old model 10-fold CV</a:t>
            </a:r>
            <a:endParaRPr/>
          </a:p>
        </p:txBody>
      </p:sp>
      <p:sp>
        <p:nvSpPr>
          <p:cNvPr id="357" name="Google Shape;357;p31"/>
          <p:cNvSpPr txBox="1">
            <a:spLocks noGrp="1"/>
          </p:cNvSpPr>
          <p:nvPr>
            <p:ph type="body" idx="1"/>
          </p:nvPr>
        </p:nvSpPr>
        <p:spPr>
          <a:xfrm>
            <a:off x="16058" y="883604"/>
            <a:ext cx="3448384" cy="1540048"/>
          </a:xfrm>
          <a:prstGeom prst="rect">
            <a:avLst/>
          </a:prstGeom>
          <a:noFill/>
          <a:ln>
            <a:noFill/>
          </a:ln>
        </p:spPr>
        <p:txBody>
          <a:bodyPr spcFirstLastPara="1" wrap="square" lIns="91425" tIns="91425" rIns="91425" bIns="91425" anchor="t" anchorCtr="0">
            <a:normAutofit/>
          </a:bodyPr>
          <a:lstStyle/>
          <a:p>
            <a:pPr marL="146050" lvl="0" indent="0" algn="l" rtl="0">
              <a:lnSpc>
                <a:spcPct val="115000"/>
              </a:lnSpc>
              <a:spcBef>
                <a:spcPts val="0"/>
              </a:spcBef>
              <a:spcAft>
                <a:spcPts val="0"/>
              </a:spcAft>
              <a:buSzPts val="1300"/>
              <a:buNone/>
            </a:pPr>
            <a:r>
              <a:rPr lang="en-US" sz="1000" dirty="0">
                <a:latin typeface="Times New Roman"/>
                <a:ea typeface="Times New Roman"/>
                <a:cs typeface="Times New Roman"/>
                <a:sym typeface="Times New Roman"/>
              </a:rPr>
              <a:t>O</a:t>
            </a:r>
            <a:r>
              <a:rPr lang="en-US" sz="1050" dirty="0">
                <a:latin typeface="Times New Roman"/>
                <a:ea typeface="Times New Roman"/>
                <a:cs typeface="Times New Roman"/>
                <a:sym typeface="Times New Roman"/>
              </a:rPr>
              <a:t>ld model without time trimmed:</a:t>
            </a:r>
            <a:endParaRPr dirty="0"/>
          </a:p>
          <a:p>
            <a:pPr marL="358775" lvl="0" indent="-212725" algn="l" rtl="0">
              <a:lnSpc>
                <a:spcPct val="115000"/>
              </a:lnSpc>
              <a:spcBef>
                <a:spcPts val="0"/>
              </a:spcBef>
              <a:spcAft>
                <a:spcPts val="0"/>
              </a:spcAft>
              <a:buSzPts val="1300"/>
              <a:buChar char="●"/>
            </a:pPr>
            <a:r>
              <a:rPr lang="en-US" sz="1000" dirty="0">
                <a:latin typeface="Times New Roman"/>
                <a:ea typeface="Times New Roman"/>
                <a:cs typeface="Times New Roman"/>
                <a:sym typeface="Times New Roman"/>
              </a:rPr>
              <a:t>Average Accuracy:	0.8341327072502654</a:t>
            </a:r>
            <a:endParaRPr dirty="0"/>
          </a:p>
          <a:p>
            <a:pPr marL="358775" lvl="0" indent="-212725" algn="l" rtl="0">
              <a:lnSpc>
                <a:spcPct val="115000"/>
              </a:lnSpc>
              <a:spcBef>
                <a:spcPts val="0"/>
              </a:spcBef>
              <a:spcAft>
                <a:spcPts val="0"/>
              </a:spcAft>
              <a:buSzPts val="1300"/>
              <a:buChar char="●"/>
            </a:pPr>
            <a:r>
              <a:rPr lang="en-US" sz="1000" dirty="0">
                <a:latin typeface="Times New Roman"/>
                <a:ea typeface="Times New Roman"/>
                <a:cs typeface="Times New Roman"/>
                <a:sym typeface="Times New Roman"/>
              </a:rPr>
              <a:t>Average Precision:	0.8303159213115249</a:t>
            </a:r>
            <a:endParaRPr dirty="0"/>
          </a:p>
          <a:p>
            <a:pPr marL="358775" lvl="0" indent="-212725" algn="l" rtl="0">
              <a:lnSpc>
                <a:spcPct val="115000"/>
              </a:lnSpc>
              <a:spcBef>
                <a:spcPts val="0"/>
              </a:spcBef>
              <a:spcAft>
                <a:spcPts val="0"/>
              </a:spcAft>
              <a:buSzPts val="1300"/>
              <a:buChar char="●"/>
            </a:pPr>
            <a:r>
              <a:rPr lang="en-US" sz="1000" dirty="0">
                <a:latin typeface="Times New Roman"/>
                <a:ea typeface="Times New Roman"/>
                <a:cs typeface="Times New Roman"/>
                <a:sym typeface="Times New Roman"/>
              </a:rPr>
              <a:t>Average Recall:   	0.8333851884010003</a:t>
            </a:r>
            <a:endParaRPr dirty="0"/>
          </a:p>
          <a:p>
            <a:pPr marL="358775" lvl="0" indent="-212725" algn="l" rtl="0">
              <a:lnSpc>
                <a:spcPct val="115000"/>
              </a:lnSpc>
              <a:spcBef>
                <a:spcPts val="0"/>
              </a:spcBef>
              <a:spcAft>
                <a:spcPts val="0"/>
              </a:spcAft>
              <a:buSzPts val="1300"/>
              <a:buChar char="●"/>
            </a:pPr>
            <a:r>
              <a:rPr lang="en-US" sz="1000" dirty="0">
                <a:latin typeface="Times New Roman"/>
                <a:ea typeface="Times New Roman"/>
                <a:cs typeface="Times New Roman"/>
                <a:sym typeface="Times New Roman"/>
              </a:rPr>
              <a:t>Average F1: 	0.8318477236985471</a:t>
            </a:r>
            <a:endParaRPr dirty="0"/>
          </a:p>
          <a:p>
            <a:pPr marL="615950" lvl="1" indent="0" algn="l" rtl="0">
              <a:lnSpc>
                <a:spcPct val="115000"/>
              </a:lnSpc>
              <a:spcBef>
                <a:spcPts val="0"/>
              </a:spcBef>
              <a:spcAft>
                <a:spcPts val="0"/>
              </a:spcAft>
              <a:buSzPts val="1100"/>
              <a:buNone/>
            </a:pPr>
            <a:endParaRPr sz="1000" dirty="0">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endParaRPr sz="1000" dirty="0"/>
          </a:p>
        </p:txBody>
      </p:sp>
      <p:pic>
        <p:nvPicPr>
          <p:cNvPr id="358" name="Google Shape;358;p31"/>
          <p:cNvPicPr preferRelativeResize="0"/>
          <p:nvPr/>
        </p:nvPicPr>
        <p:blipFill rotWithShape="1">
          <a:blip r:embed="rId3">
            <a:alphaModFix/>
          </a:blip>
          <a:srcRect l="2602" r="19581"/>
          <a:stretch/>
        </p:blipFill>
        <p:spPr>
          <a:xfrm>
            <a:off x="219075" y="2608608"/>
            <a:ext cx="2795629" cy="1477962"/>
          </a:xfrm>
          <a:prstGeom prst="rect">
            <a:avLst/>
          </a:prstGeom>
          <a:noFill/>
          <a:ln>
            <a:noFill/>
          </a:ln>
        </p:spPr>
      </p:pic>
      <p:sp>
        <p:nvSpPr>
          <p:cNvPr id="359" name="Google Shape;359;p31"/>
          <p:cNvSpPr txBox="1"/>
          <p:nvPr/>
        </p:nvSpPr>
        <p:spPr>
          <a:xfrm>
            <a:off x="1342143" y="2341364"/>
            <a:ext cx="14573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Old model</a:t>
            </a:r>
            <a:endParaRPr/>
          </a:p>
        </p:txBody>
      </p:sp>
      <p:sp>
        <p:nvSpPr>
          <p:cNvPr id="360" name="Google Shape;360;p31"/>
          <p:cNvSpPr txBox="1"/>
          <p:nvPr/>
        </p:nvSpPr>
        <p:spPr>
          <a:xfrm>
            <a:off x="3983304" y="2341364"/>
            <a:ext cx="12413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New model</a:t>
            </a:r>
            <a:endParaRPr/>
          </a:p>
        </p:txBody>
      </p:sp>
      <p:sp>
        <p:nvSpPr>
          <p:cNvPr id="361" name="Google Shape;361;p31"/>
          <p:cNvSpPr txBox="1"/>
          <p:nvPr/>
        </p:nvSpPr>
        <p:spPr>
          <a:xfrm>
            <a:off x="2906290" y="908791"/>
            <a:ext cx="3274269" cy="1273109"/>
          </a:xfrm>
          <a:prstGeom prst="rect">
            <a:avLst/>
          </a:prstGeom>
          <a:noFill/>
          <a:ln>
            <a:noFill/>
          </a:ln>
        </p:spPr>
        <p:txBody>
          <a:bodyPr spcFirstLastPara="1" wrap="square" lIns="91425" tIns="91425" rIns="91425" bIns="91425" anchor="t" anchorCtr="0">
            <a:normAutofit/>
          </a:bodyPr>
          <a:lstStyle/>
          <a:p>
            <a:pPr marL="146050" marR="0" lvl="0" indent="0" algn="l" rtl="0">
              <a:lnSpc>
                <a:spcPct val="115000"/>
              </a:lnSpc>
              <a:spcBef>
                <a:spcPts val="0"/>
              </a:spcBef>
              <a:spcAft>
                <a:spcPts val="0"/>
              </a:spcAft>
              <a:buClr>
                <a:schemeClr val="dk2"/>
              </a:buClr>
              <a:buSzPts val="1300"/>
              <a:buFont typeface="Calibri"/>
              <a:buNone/>
            </a:pPr>
            <a:r>
              <a:rPr lang="en-US" sz="1050" b="0" i="0" u="none" strike="noStrike" cap="none" dirty="0">
                <a:solidFill>
                  <a:schemeClr val="dk2"/>
                </a:solidFill>
                <a:latin typeface="Times New Roman"/>
                <a:ea typeface="Times New Roman"/>
                <a:cs typeface="Times New Roman"/>
                <a:sym typeface="Times New Roman"/>
              </a:rPr>
              <a:t>New model without time trimmed:</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Accuracy: 	0.8431256638157526</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Precision: 	0.8422079611526454</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Recall: 	0.8409212020118906</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F1: 	0.8409212020118906</a:t>
            </a:r>
            <a:endParaRPr dirty="0"/>
          </a:p>
          <a:p>
            <a:pPr marL="914400" marR="0" lvl="1" indent="-228600" algn="l" rtl="0">
              <a:lnSpc>
                <a:spcPct val="115000"/>
              </a:lnSpc>
              <a:spcBef>
                <a:spcPts val="0"/>
              </a:spcBef>
              <a:spcAft>
                <a:spcPts val="0"/>
              </a:spcAft>
              <a:buClr>
                <a:schemeClr val="dk2"/>
              </a:buClr>
              <a:buSzPts val="1100"/>
              <a:buFont typeface="Calibri"/>
              <a:buNone/>
            </a:pPr>
            <a:endParaRPr sz="1000" b="0" i="0" u="none" strike="noStrike" cap="none" dirty="0">
              <a:solidFill>
                <a:schemeClr val="dk2"/>
              </a:solidFill>
              <a:latin typeface="Times New Roman"/>
              <a:ea typeface="Times New Roman"/>
              <a:cs typeface="Times New Roman"/>
              <a:sym typeface="Times New Roman"/>
            </a:endParaRPr>
          </a:p>
          <a:p>
            <a:pPr marL="146050" marR="0" lvl="0" indent="0" algn="l" rtl="0">
              <a:lnSpc>
                <a:spcPct val="115000"/>
              </a:lnSpc>
              <a:spcBef>
                <a:spcPts val="0"/>
              </a:spcBef>
              <a:spcAft>
                <a:spcPts val="0"/>
              </a:spcAft>
              <a:buClr>
                <a:schemeClr val="dk2"/>
              </a:buClr>
              <a:buSzPts val="1300"/>
              <a:buFont typeface="Calibri"/>
              <a:buNone/>
            </a:pPr>
            <a:endParaRPr sz="1000" b="0" i="0" u="none" strike="noStrike" cap="none" dirty="0">
              <a:solidFill>
                <a:schemeClr val="dk2"/>
              </a:solidFill>
              <a:latin typeface="Calibri"/>
              <a:ea typeface="Calibri"/>
              <a:cs typeface="Calibri"/>
              <a:sym typeface="Calibri"/>
            </a:endParaRPr>
          </a:p>
        </p:txBody>
      </p:sp>
      <p:sp>
        <p:nvSpPr>
          <p:cNvPr id="362" name="Google Shape;362;p31"/>
          <p:cNvSpPr txBox="1"/>
          <p:nvPr/>
        </p:nvSpPr>
        <p:spPr>
          <a:xfrm>
            <a:off x="5802367" y="702340"/>
            <a:ext cx="3341633" cy="1469074"/>
          </a:xfrm>
          <a:prstGeom prst="rect">
            <a:avLst/>
          </a:prstGeom>
          <a:noFill/>
          <a:ln>
            <a:noFill/>
          </a:ln>
        </p:spPr>
        <p:txBody>
          <a:bodyPr spcFirstLastPara="1" wrap="square" lIns="91425" tIns="91425" rIns="91425" bIns="91425" anchor="t" anchorCtr="0">
            <a:normAutofit/>
          </a:bodyPr>
          <a:lstStyle/>
          <a:p>
            <a:pPr marL="146050" marR="0" lvl="0" indent="0" algn="l" rtl="0">
              <a:lnSpc>
                <a:spcPct val="115000"/>
              </a:lnSpc>
              <a:spcBef>
                <a:spcPts val="0"/>
              </a:spcBef>
              <a:spcAft>
                <a:spcPts val="0"/>
              </a:spcAft>
              <a:buClr>
                <a:schemeClr val="dk2"/>
              </a:buClr>
              <a:buSzPts val="1300"/>
              <a:buFont typeface="Calibri"/>
              <a:buNone/>
            </a:pPr>
            <a:r>
              <a:rPr lang="en-US" sz="1050" b="0" i="0" u="none" strike="noStrike" cap="none" dirty="0">
                <a:solidFill>
                  <a:schemeClr val="dk2"/>
                </a:solidFill>
                <a:latin typeface="Times New Roman"/>
                <a:ea typeface="Times New Roman"/>
                <a:cs typeface="Times New Roman"/>
                <a:sym typeface="Times New Roman"/>
              </a:rPr>
              <a:t>New model with time trimmed from 10-th </a:t>
            </a:r>
            <a:r>
              <a:rPr lang="en-US" sz="1050" b="0" i="0" u="none" strike="noStrike" cap="none" dirty="0" err="1">
                <a:solidFill>
                  <a:schemeClr val="dk2"/>
                </a:solidFill>
                <a:latin typeface="Times New Roman"/>
                <a:ea typeface="Times New Roman"/>
                <a:cs typeface="Times New Roman"/>
                <a:sym typeface="Times New Roman"/>
              </a:rPr>
              <a:t>timebin</a:t>
            </a:r>
            <a:r>
              <a:rPr lang="en-US" sz="1050" b="0" i="0" u="none" strike="noStrike" cap="none" dirty="0">
                <a:solidFill>
                  <a:schemeClr val="dk2"/>
                </a:solidFill>
                <a:latin typeface="Times New Roman"/>
                <a:ea typeface="Times New Roman"/>
                <a:cs typeface="Times New Roman"/>
                <a:sym typeface="Times New Roman"/>
              </a:rPr>
              <a:t> (≃500 </a:t>
            </a:r>
            <a:r>
              <a:rPr lang="en-US" sz="1050" b="0" i="0" u="none" strike="noStrike" cap="none" dirty="0" err="1">
                <a:solidFill>
                  <a:schemeClr val="dk2"/>
                </a:solidFill>
                <a:latin typeface="Times New Roman"/>
                <a:ea typeface="Times New Roman"/>
                <a:cs typeface="Times New Roman"/>
                <a:sym typeface="Times New Roman"/>
              </a:rPr>
              <a:t>msec</a:t>
            </a:r>
            <a:r>
              <a:rPr lang="en-US" sz="1050" b="0" i="0" u="none" strike="noStrike" cap="none" dirty="0">
                <a:solidFill>
                  <a:schemeClr val="dk2"/>
                </a:solidFill>
                <a:latin typeface="Times New Roman"/>
                <a:ea typeface="Times New Roman"/>
                <a:cs typeface="Times New Roman"/>
                <a:sym typeface="Times New Roman"/>
              </a:rPr>
              <a:t>): </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Accuracy:	0.8480015652076694</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Precision:	0.8487601054053673</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Recall: 	0.8472898214772309</a:t>
            </a:r>
            <a:endParaRPr dirty="0"/>
          </a:p>
          <a:p>
            <a:pPr marL="358775" marR="0" lvl="0" indent="-212725" algn="l" rtl="0">
              <a:lnSpc>
                <a:spcPct val="115000"/>
              </a:lnSpc>
              <a:spcBef>
                <a:spcPts val="0"/>
              </a:spcBef>
              <a:spcAft>
                <a:spcPts val="0"/>
              </a:spcAft>
              <a:buClr>
                <a:schemeClr val="dk2"/>
              </a:buClr>
              <a:buSzPts val="1300"/>
              <a:buFont typeface="Calibri"/>
              <a:buChar char="●"/>
            </a:pPr>
            <a:r>
              <a:rPr lang="en-US" sz="1000" b="0" i="0" u="none" strike="noStrike" cap="none" dirty="0">
                <a:solidFill>
                  <a:schemeClr val="dk2"/>
                </a:solidFill>
                <a:latin typeface="Times New Roman"/>
                <a:ea typeface="Times New Roman"/>
                <a:cs typeface="Times New Roman"/>
                <a:sym typeface="Times New Roman"/>
              </a:rPr>
              <a:t>Average F1: 	0.8466089497052871 </a:t>
            </a:r>
            <a:endParaRPr dirty="0"/>
          </a:p>
          <a:p>
            <a:pPr marL="146050" marR="0" lvl="0" indent="0" algn="l" rtl="0">
              <a:lnSpc>
                <a:spcPct val="115000"/>
              </a:lnSpc>
              <a:spcBef>
                <a:spcPts val="0"/>
              </a:spcBef>
              <a:spcAft>
                <a:spcPts val="0"/>
              </a:spcAft>
              <a:buClr>
                <a:schemeClr val="dk2"/>
              </a:buClr>
              <a:buSzPts val="1300"/>
              <a:buFont typeface="Calibri"/>
              <a:buNone/>
            </a:pPr>
            <a:endParaRPr sz="1000" b="0" i="0" u="none" strike="noStrike" cap="none" dirty="0">
              <a:solidFill>
                <a:schemeClr val="dk2"/>
              </a:solidFill>
              <a:latin typeface="Times New Roman"/>
              <a:ea typeface="Times New Roman"/>
              <a:cs typeface="Times New Roman"/>
              <a:sym typeface="Times New Roman"/>
            </a:endParaRPr>
          </a:p>
          <a:p>
            <a:pPr marL="914400" marR="0" lvl="1" indent="-228600" algn="l" rtl="0">
              <a:lnSpc>
                <a:spcPct val="115000"/>
              </a:lnSpc>
              <a:spcBef>
                <a:spcPts val="0"/>
              </a:spcBef>
              <a:spcAft>
                <a:spcPts val="0"/>
              </a:spcAft>
              <a:buClr>
                <a:schemeClr val="dk2"/>
              </a:buClr>
              <a:buSzPts val="1100"/>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146050" marR="0" lvl="0" indent="0" algn="l" rtl="0">
              <a:lnSpc>
                <a:spcPct val="115000"/>
              </a:lnSpc>
              <a:spcBef>
                <a:spcPts val="0"/>
              </a:spcBef>
              <a:spcAft>
                <a:spcPts val="0"/>
              </a:spcAft>
              <a:buClr>
                <a:schemeClr val="dk2"/>
              </a:buClr>
              <a:buSzPts val="1300"/>
              <a:buFont typeface="Calibri"/>
              <a:buNone/>
            </a:pPr>
            <a:endParaRPr sz="1300" b="0" i="0" u="none" strike="noStrike" cap="none" dirty="0">
              <a:solidFill>
                <a:schemeClr val="dk2"/>
              </a:solidFill>
              <a:latin typeface="Calibri"/>
              <a:ea typeface="Calibri"/>
              <a:cs typeface="Calibri"/>
              <a:sym typeface="Calibri"/>
            </a:endParaRPr>
          </a:p>
        </p:txBody>
      </p:sp>
      <p:pic>
        <p:nvPicPr>
          <p:cNvPr id="363" name="Google Shape;363;p31"/>
          <p:cNvPicPr preferRelativeResize="0"/>
          <p:nvPr/>
        </p:nvPicPr>
        <p:blipFill rotWithShape="1">
          <a:blip r:embed="rId4">
            <a:alphaModFix/>
          </a:blip>
          <a:srcRect l="2458" r="19502"/>
          <a:stretch/>
        </p:blipFill>
        <p:spPr>
          <a:xfrm>
            <a:off x="2942286" y="2575986"/>
            <a:ext cx="2830525" cy="1543207"/>
          </a:xfrm>
          <a:prstGeom prst="rect">
            <a:avLst/>
          </a:prstGeom>
          <a:noFill/>
          <a:ln>
            <a:noFill/>
          </a:ln>
        </p:spPr>
      </p:pic>
      <p:pic>
        <p:nvPicPr>
          <p:cNvPr id="364" name="Google Shape;364;p31"/>
          <p:cNvPicPr preferRelativeResize="0"/>
          <p:nvPr/>
        </p:nvPicPr>
        <p:blipFill rotWithShape="1">
          <a:blip r:embed="rId5">
            <a:alphaModFix/>
          </a:blip>
          <a:srcRect l="1916" r="8411"/>
          <a:stretch/>
        </p:blipFill>
        <p:spPr>
          <a:xfrm>
            <a:off x="5700394" y="2580350"/>
            <a:ext cx="3234056" cy="1534478"/>
          </a:xfrm>
          <a:prstGeom prst="rect">
            <a:avLst/>
          </a:prstGeom>
          <a:noFill/>
          <a:ln>
            <a:noFill/>
          </a:ln>
        </p:spPr>
      </p:pic>
      <p:sp>
        <p:nvSpPr>
          <p:cNvPr id="365" name="Google Shape;365;p31"/>
          <p:cNvSpPr/>
          <p:nvPr/>
        </p:nvSpPr>
        <p:spPr>
          <a:xfrm>
            <a:off x="6275309" y="2352678"/>
            <a:ext cx="2164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New model time trimmed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2"/>
          <p:cNvSpPr txBox="1">
            <a:spLocks noGrp="1"/>
          </p:cNvSpPr>
          <p:nvPr>
            <p:ph type="title"/>
          </p:nvPr>
        </p:nvSpPr>
        <p:spPr>
          <a:xfrm>
            <a:off x="552262" y="243328"/>
            <a:ext cx="8048814" cy="6402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Trimming frequency to beta band (13Hz – 30Hz)</a:t>
            </a:r>
            <a:endParaRPr/>
          </a:p>
        </p:txBody>
      </p:sp>
      <p:pic>
        <p:nvPicPr>
          <p:cNvPr id="371" name="Google Shape;371;p32"/>
          <p:cNvPicPr preferRelativeResize="0"/>
          <p:nvPr/>
        </p:nvPicPr>
        <p:blipFill rotWithShape="1">
          <a:blip r:embed="rId3">
            <a:alphaModFix/>
          </a:blip>
          <a:srcRect/>
          <a:stretch/>
        </p:blipFill>
        <p:spPr>
          <a:xfrm>
            <a:off x="207831" y="1017960"/>
            <a:ext cx="3114791" cy="1868874"/>
          </a:xfrm>
          <a:prstGeom prst="rect">
            <a:avLst/>
          </a:prstGeom>
          <a:noFill/>
          <a:ln>
            <a:noFill/>
          </a:ln>
        </p:spPr>
      </p:pic>
      <p:sp>
        <p:nvSpPr>
          <p:cNvPr id="372" name="Google Shape;372;p32"/>
          <p:cNvSpPr/>
          <p:nvPr/>
        </p:nvSpPr>
        <p:spPr>
          <a:xfrm>
            <a:off x="682398" y="1167896"/>
            <a:ext cx="135802" cy="1457609"/>
          </a:xfrm>
          <a:prstGeom prst="rect">
            <a:avLst/>
          </a:prstGeom>
          <a:solidFill>
            <a:schemeClr val="accent6">
              <a:alpha val="10980"/>
            </a:schemeClr>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3" name="Google Shape;373;p32"/>
          <p:cNvPicPr preferRelativeResize="0"/>
          <p:nvPr/>
        </p:nvPicPr>
        <p:blipFill rotWithShape="1">
          <a:blip r:embed="rId4">
            <a:alphaModFix/>
          </a:blip>
          <a:srcRect/>
          <a:stretch/>
        </p:blipFill>
        <p:spPr>
          <a:xfrm>
            <a:off x="207831" y="3105706"/>
            <a:ext cx="3026018" cy="1815611"/>
          </a:xfrm>
          <a:prstGeom prst="rect">
            <a:avLst/>
          </a:prstGeom>
          <a:noFill/>
          <a:ln>
            <a:noFill/>
          </a:ln>
        </p:spPr>
      </p:pic>
      <p:sp>
        <p:nvSpPr>
          <p:cNvPr id="374" name="Google Shape;374;p32"/>
          <p:cNvSpPr/>
          <p:nvPr/>
        </p:nvSpPr>
        <p:spPr>
          <a:xfrm>
            <a:off x="614496" y="3254114"/>
            <a:ext cx="393825" cy="1414800"/>
          </a:xfrm>
          <a:prstGeom prst="rect">
            <a:avLst/>
          </a:prstGeom>
          <a:solidFill>
            <a:schemeClr val="accent6">
              <a:alpha val="10980"/>
            </a:schemeClr>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 name="Google Shape;375;p32"/>
          <p:cNvSpPr txBox="1"/>
          <p:nvPr/>
        </p:nvSpPr>
        <p:spPr>
          <a:xfrm>
            <a:off x="3196008" y="1017960"/>
            <a:ext cx="3199200" cy="3903357"/>
          </a:xfrm>
          <a:prstGeom prst="rect">
            <a:avLst/>
          </a:prstGeom>
          <a:noFill/>
          <a:ln>
            <a:noFill/>
          </a:ln>
        </p:spPr>
        <p:txBody>
          <a:bodyPr spcFirstLastPara="1" wrap="square" lIns="91425" tIns="91425" rIns="91425" bIns="91425" anchor="t" anchorCtr="0">
            <a:normAutofit fontScale="92500"/>
          </a:bodyPr>
          <a:lstStyle/>
          <a:p>
            <a:pPr marL="146050" marR="0" lvl="0" indent="0" algn="l" rtl="0">
              <a:lnSpc>
                <a:spcPct val="115000"/>
              </a:lnSpc>
              <a:spcBef>
                <a:spcPts val="0"/>
              </a:spcBef>
              <a:spcAft>
                <a:spcPts val="0"/>
              </a:spcAft>
              <a:buClr>
                <a:schemeClr val="dk2"/>
              </a:buClr>
              <a:buSzPct val="108108"/>
              <a:buFont typeface="Calibri"/>
              <a:buNone/>
            </a:pPr>
            <a:r>
              <a:rPr lang="en-US" sz="1300" b="0" i="0" u="none" strike="noStrike" cap="none" dirty="0">
                <a:solidFill>
                  <a:schemeClr val="dk2"/>
                </a:solidFill>
                <a:latin typeface="Times New Roman"/>
                <a:ea typeface="Times New Roman"/>
                <a:cs typeface="Times New Roman"/>
                <a:sym typeface="Times New Roman"/>
              </a:rPr>
              <a:t>Old model without time trimmed:</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Accuracy:	0.8341327072502654</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Precision:	0.8303159213115249</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Recall: 	0.8333851884010003</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F1: 	0.8318477236985471</a:t>
            </a:r>
            <a:endParaRPr dirty="0"/>
          </a:p>
          <a:p>
            <a:pPr marL="358775" marR="0" lvl="0" indent="-130175" algn="l" rtl="0">
              <a:lnSpc>
                <a:spcPct val="115000"/>
              </a:lnSpc>
              <a:spcBef>
                <a:spcPts val="0"/>
              </a:spcBef>
              <a:spcAft>
                <a:spcPts val="0"/>
              </a:spcAft>
              <a:buClr>
                <a:schemeClr val="dk2"/>
              </a:buClr>
              <a:buSzPct val="127764"/>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358775" marR="0" lvl="0" indent="-130175" algn="l" rtl="0">
              <a:lnSpc>
                <a:spcPct val="115000"/>
              </a:lnSpc>
              <a:spcBef>
                <a:spcPts val="0"/>
              </a:spcBef>
              <a:spcAft>
                <a:spcPts val="0"/>
              </a:spcAft>
              <a:buClr>
                <a:schemeClr val="dk2"/>
              </a:buClr>
              <a:buSzPct val="127764"/>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146050" marR="0" lvl="0" indent="0" algn="l" rtl="0">
              <a:lnSpc>
                <a:spcPct val="115000"/>
              </a:lnSpc>
              <a:spcBef>
                <a:spcPts val="0"/>
              </a:spcBef>
              <a:spcAft>
                <a:spcPts val="0"/>
              </a:spcAft>
              <a:buClr>
                <a:schemeClr val="dk2"/>
              </a:buClr>
              <a:buSzPct val="108108"/>
              <a:buFont typeface="Calibri"/>
              <a:buNone/>
            </a:pPr>
            <a:r>
              <a:rPr lang="en-US" sz="1300" b="0" i="0" u="none" strike="noStrike" cap="none" dirty="0">
                <a:solidFill>
                  <a:schemeClr val="dk2"/>
                </a:solidFill>
                <a:latin typeface="Times New Roman"/>
                <a:ea typeface="Times New Roman"/>
                <a:cs typeface="Times New Roman"/>
                <a:sym typeface="Times New Roman"/>
              </a:rPr>
              <a:t>Old model with time/frequency trimmed :</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Accuracy: 	0.8431284588294481</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Precision: 	0.8450086284110809</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Recall: 	0.8429752796229250</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F1: 	0.8420616334853701</a:t>
            </a:r>
            <a:endParaRPr dirty="0"/>
          </a:p>
          <a:p>
            <a:pPr marL="358775" marR="0" lvl="0" indent="-130175" algn="l" rtl="0">
              <a:lnSpc>
                <a:spcPct val="115000"/>
              </a:lnSpc>
              <a:spcBef>
                <a:spcPts val="0"/>
              </a:spcBef>
              <a:spcAft>
                <a:spcPts val="0"/>
              </a:spcAft>
              <a:buClr>
                <a:schemeClr val="dk2"/>
              </a:buClr>
              <a:buSzPct val="127764"/>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146050" marR="0" lvl="0" indent="0" algn="l" rtl="0">
              <a:lnSpc>
                <a:spcPct val="115000"/>
              </a:lnSpc>
              <a:spcBef>
                <a:spcPts val="0"/>
              </a:spcBef>
              <a:spcAft>
                <a:spcPts val="0"/>
              </a:spcAft>
              <a:buClr>
                <a:schemeClr val="dk2"/>
              </a:buClr>
              <a:buSzPct val="127764"/>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146050" marR="0" lvl="0" indent="0" algn="l" rtl="0">
              <a:lnSpc>
                <a:spcPct val="115000"/>
              </a:lnSpc>
              <a:spcBef>
                <a:spcPts val="0"/>
              </a:spcBef>
              <a:spcAft>
                <a:spcPts val="0"/>
              </a:spcAft>
              <a:buClr>
                <a:schemeClr val="dk2"/>
              </a:buClr>
              <a:buSzPct val="108108"/>
              <a:buFont typeface="Calibri"/>
              <a:buNone/>
            </a:pPr>
            <a:r>
              <a:rPr lang="en-US" sz="1300" b="0" i="0" u="none" strike="noStrike" cap="none" dirty="0">
                <a:solidFill>
                  <a:schemeClr val="dk2"/>
                </a:solidFill>
                <a:latin typeface="Times New Roman"/>
                <a:ea typeface="Times New Roman"/>
                <a:cs typeface="Times New Roman"/>
                <a:sym typeface="Times New Roman"/>
              </a:rPr>
              <a:t>New model with time/frequency trimmed </a:t>
            </a:r>
            <a:r>
              <a:rPr lang="en-US" sz="1100" b="0" i="0" u="none" strike="noStrike" cap="none" dirty="0">
                <a:solidFill>
                  <a:schemeClr val="dk2"/>
                </a:solidFill>
                <a:latin typeface="Times New Roman"/>
                <a:ea typeface="Times New Roman"/>
                <a:cs typeface="Times New Roman"/>
                <a:sym typeface="Times New Roman"/>
              </a:rPr>
              <a:t>:</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Accuracy: 	0.8494913075074069</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Precision: 	0.8496308053813797</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Recall: 	0.8497149452253278</a:t>
            </a:r>
            <a:endParaRPr dirty="0"/>
          </a:p>
          <a:p>
            <a:pPr marL="358775" marR="0" lvl="0" indent="-206031" algn="l" rtl="0">
              <a:lnSpc>
                <a:spcPct val="115000"/>
              </a:lnSpc>
              <a:spcBef>
                <a:spcPts val="0"/>
              </a:spcBef>
              <a:spcAft>
                <a:spcPts val="0"/>
              </a:spcAft>
              <a:buClr>
                <a:schemeClr val="dk2"/>
              </a:buClr>
              <a:buSzPct val="127764"/>
              <a:buFont typeface="Calibri"/>
              <a:buChar char="●"/>
            </a:pPr>
            <a:r>
              <a:rPr lang="en-US" sz="1100" b="0" i="0" u="none" strike="noStrike" cap="none" dirty="0">
                <a:solidFill>
                  <a:schemeClr val="dk2"/>
                </a:solidFill>
                <a:latin typeface="Times New Roman"/>
                <a:ea typeface="Times New Roman"/>
                <a:cs typeface="Times New Roman"/>
                <a:sym typeface="Times New Roman"/>
              </a:rPr>
              <a:t>Average F1: 	0.8482430103761518</a:t>
            </a:r>
            <a:endParaRPr dirty="0"/>
          </a:p>
          <a:p>
            <a:pPr marL="146050" marR="0" lvl="0" indent="0" algn="l" rtl="0">
              <a:lnSpc>
                <a:spcPct val="115000"/>
              </a:lnSpc>
              <a:spcBef>
                <a:spcPts val="0"/>
              </a:spcBef>
              <a:spcAft>
                <a:spcPts val="0"/>
              </a:spcAft>
              <a:buClr>
                <a:schemeClr val="dk2"/>
              </a:buClr>
              <a:buSzPct val="127764"/>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358775" marR="0" lvl="0" indent="-130175" algn="l" rtl="0">
              <a:lnSpc>
                <a:spcPct val="115000"/>
              </a:lnSpc>
              <a:spcBef>
                <a:spcPts val="0"/>
              </a:spcBef>
              <a:spcAft>
                <a:spcPts val="0"/>
              </a:spcAft>
              <a:buClr>
                <a:schemeClr val="dk2"/>
              </a:buClr>
              <a:buSzPct val="127764"/>
              <a:buFont typeface="Calibri"/>
              <a:buNone/>
            </a:pPr>
            <a:endParaRPr sz="1100" b="0" i="0" u="none" strike="noStrike" cap="none" dirty="0">
              <a:solidFill>
                <a:schemeClr val="dk2"/>
              </a:solidFill>
              <a:latin typeface="Times New Roman"/>
              <a:ea typeface="Times New Roman"/>
              <a:cs typeface="Times New Roman"/>
              <a:sym typeface="Times New Roman"/>
            </a:endParaRPr>
          </a:p>
          <a:p>
            <a:pPr marL="146050" marR="0" lvl="0" indent="0" algn="l" rtl="0">
              <a:lnSpc>
                <a:spcPct val="115000"/>
              </a:lnSpc>
              <a:spcBef>
                <a:spcPts val="0"/>
              </a:spcBef>
              <a:spcAft>
                <a:spcPts val="0"/>
              </a:spcAft>
              <a:buClr>
                <a:schemeClr val="dk2"/>
              </a:buClr>
              <a:buSzPct val="108108"/>
              <a:buFont typeface="Calibri"/>
              <a:buNone/>
            </a:pPr>
            <a:endParaRPr sz="1300" b="0" i="0" u="none" strike="noStrike" cap="none" dirty="0">
              <a:solidFill>
                <a:schemeClr val="dk2"/>
              </a:solidFill>
              <a:latin typeface="Calibri"/>
              <a:ea typeface="Calibri"/>
              <a:cs typeface="Calibri"/>
              <a:sym typeface="Calibri"/>
            </a:endParaRPr>
          </a:p>
        </p:txBody>
      </p:sp>
      <p:pic>
        <p:nvPicPr>
          <p:cNvPr id="376" name="Google Shape;376;p32"/>
          <p:cNvPicPr preferRelativeResize="0"/>
          <p:nvPr/>
        </p:nvPicPr>
        <p:blipFill rotWithShape="1">
          <a:blip r:embed="rId5">
            <a:alphaModFix/>
          </a:blip>
          <a:srcRect l="2602" r="8105"/>
          <a:stretch/>
        </p:blipFill>
        <p:spPr>
          <a:xfrm>
            <a:off x="6330462" y="1079975"/>
            <a:ext cx="2560629" cy="1179753"/>
          </a:xfrm>
          <a:prstGeom prst="rect">
            <a:avLst/>
          </a:prstGeom>
          <a:noFill/>
          <a:ln>
            <a:noFill/>
          </a:ln>
        </p:spPr>
      </p:pic>
      <p:pic>
        <p:nvPicPr>
          <p:cNvPr id="377" name="Google Shape;377;p32"/>
          <p:cNvPicPr preferRelativeResize="0"/>
          <p:nvPr/>
        </p:nvPicPr>
        <p:blipFill rotWithShape="1">
          <a:blip r:embed="rId6">
            <a:alphaModFix/>
          </a:blip>
          <a:srcRect l="2510" r="9324"/>
          <a:stretch/>
        </p:blipFill>
        <p:spPr>
          <a:xfrm>
            <a:off x="6330461" y="2326854"/>
            <a:ext cx="2560629" cy="1235697"/>
          </a:xfrm>
          <a:prstGeom prst="rect">
            <a:avLst/>
          </a:prstGeom>
          <a:noFill/>
          <a:ln>
            <a:noFill/>
          </a:ln>
        </p:spPr>
      </p:pic>
      <p:pic>
        <p:nvPicPr>
          <p:cNvPr id="378" name="Google Shape;378;p32"/>
          <p:cNvPicPr preferRelativeResize="0"/>
          <p:nvPr/>
        </p:nvPicPr>
        <p:blipFill rotWithShape="1">
          <a:blip r:embed="rId7">
            <a:alphaModFix/>
          </a:blip>
          <a:srcRect l="2610" r="8821"/>
          <a:stretch/>
        </p:blipFill>
        <p:spPr>
          <a:xfrm>
            <a:off x="6303555" y="3629677"/>
            <a:ext cx="2622704" cy="1259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d4d602f76b_1_0"/>
          <p:cNvSpPr txBox="1">
            <a:spLocks noGrp="1"/>
          </p:cNvSpPr>
          <p:nvPr>
            <p:ph type="title"/>
          </p:nvPr>
        </p:nvSpPr>
        <p:spPr>
          <a:xfrm>
            <a:off x="370125" y="170825"/>
            <a:ext cx="81990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Pipeline for Emotion Classification with CNN/SVM </a:t>
            </a:r>
            <a:endParaRPr/>
          </a:p>
        </p:txBody>
      </p:sp>
      <p:sp>
        <p:nvSpPr>
          <p:cNvPr id="384" name="Google Shape;384;gd4d602f76b_1_0"/>
          <p:cNvSpPr/>
          <p:nvPr/>
        </p:nvSpPr>
        <p:spPr>
          <a:xfrm>
            <a:off x="360625" y="1330625"/>
            <a:ext cx="1330800" cy="64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Input </a:t>
            </a:r>
            <a:endParaRPr sz="1200"/>
          </a:p>
          <a:p>
            <a:pPr marL="0" lvl="0" indent="0" algn="l" rtl="0">
              <a:spcBef>
                <a:spcPts val="0"/>
              </a:spcBef>
              <a:spcAft>
                <a:spcPts val="0"/>
              </a:spcAft>
              <a:buNone/>
            </a:pPr>
            <a:r>
              <a:rPr lang="en-US" sz="1200"/>
              <a:t>(raw EEG data)</a:t>
            </a:r>
            <a:endParaRPr sz="1200"/>
          </a:p>
        </p:txBody>
      </p:sp>
      <p:cxnSp>
        <p:nvCxnSpPr>
          <p:cNvPr id="385" name="Google Shape;385;gd4d602f76b_1_0"/>
          <p:cNvCxnSpPr>
            <a:cxnSpLocks/>
            <a:stCxn id="384" idx="3"/>
            <a:endCxn id="386" idx="1"/>
          </p:cNvCxnSpPr>
          <p:nvPr/>
        </p:nvCxnSpPr>
        <p:spPr>
          <a:xfrm>
            <a:off x="1691425" y="1654325"/>
            <a:ext cx="351650" cy="51350"/>
          </a:xfrm>
          <a:prstGeom prst="straightConnector1">
            <a:avLst/>
          </a:prstGeom>
          <a:noFill/>
          <a:ln w="9525" cap="flat" cmpd="sng">
            <a:solidFill>
              <a:schemeClr val="dk2"/>
            </a:solidFill>
            <a:prstDash val="solid"/>
            <a:round/>
            <a:headEnd type="none" w="med" len="med"/>
            <a:tailEnd type="triangle" w="med" len="med"/>
          </a:ln>
        </p:spPr>
      </p:cxnSp>
      <p:sp>
        <p:nvSpPr>
          <p:cNvPr id="386" name="Google Shape;386;gd4d602f76b_1_0"/>
          <p:cNvSpPr/>
          <p:nvPr/>
        </p:nvSpPr>
        <p:spPr>
          <a:xfrm>
            <a:off x="2043075" y="898325"/>
            <a:ext cx="1461300" cy="161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14300" marR="0" lvl="0" indent="-133350" algn="l" rtl="0">
              <a:spcBef>
                <a:spcPts val="0"/>
              </a:spcBef>
              <a:spcAft>
                <a:spcPts val="0"/>
              </a:spcAft>
              <a:buSzPts val="1200"/>
              <a:buChar char="●"/>
            </a:pPr>
            <a:r>
              <a:rPr lang="en-US" sz="1200" dirty="0"/>
              <a:t>STFT (500 </a:t>
            </a:r>
            <a:r>
              <a:rPr lang="en-US" sz="1200" dirty="0" err="1"/>
              <a:t>msec</a:t>
            </a:r>
            <a:r>
              <a:rPr lang="en-US" sz="1200" dirty="0"/>
              <a:t> window), </a:t>
            </a:r>
            <a:endParaRPr sz="1200" dirty="0"/>
          </a:p>
          <a:p>
            <a:pPr marL="114300" marR="0" lvl="0" indent="-133350" algn="l" rtl="0">
              <a:spcBef>
                <a:spcPts val="0"/>
              </a:spcBef>
              <a:spcAft>
                <a:spcPts val="0"/>
              </a:spcAft>
              <a:buSzPts val="1200"/>
              <a:buChar char="●"/>
            </a:pPr>
            <a:r>
              <a:rPr lang="en-US" sz="1200" dirty="0"/>
              <a:t>0.1 to 85Hz band pass filtering;</a:t>
            </a:r>
            <a:endParaRPr sz="1200" dirty="0"/>
          </a:p>
          <a:p>
            <a:pPr marL="114300" marR="0" lvl="0" indent="-133350" algn="l" rtl="0">
              <a:spcBef>
                <a:spcPts val="0"/>
              </a:spcBef>
              <a:spcAft>
                <a:spcPts val="0"/>
              </a:spcAft>
              <a:buSzPts val="1200"/>
              <a:buChar char="●"/>
            </a:pPr>
            <a:r>
              <a:rPr lang="en-US" sz="1200" dirty="0"/>
              <a:t>50 Hz notch filtering, </a:t>
            </a:r>
            <a:endParaRPr sz="1200" dirty="0"/>
          </a:p>
          <a:p>
            <a:pPr marL="114300" marR="0" lvl="0" indent="-133350" algn="l" rtl="0">
              <a:spcBef>
                <a:spcPts val="0"/>
              </a:spcBef>
              <a:spcAft>
                <a:spcPts val="0"/>
              </a:spcAft>
              <a:buSzPts val="1200"/>
              <a:buChar char="●"/>
            </a:pPr>
            <a:r>
              <a:rPr lang="en-US" sz="1200" dirty="0"/>
              <a:t>arranging by labels</a:t>
            </a:r>
            <a:endParaRPr sz="1200" dirty="0"/>
          </a:p>
        </p:txBody>
      </p:sp>
      <p:sp>
        <p:nvSpPr>
          <p:cNvPr id="387" name="Google Shape;387;gd4d602f76b_1_0"/>
          <p:cNvSpPr/>
          <p:nvPr/>
        </p:nvSpPr>
        <p:spPr>
          <a:xfrm>
            <a:off x="3856025" y="988475"/>
            <a:ext cx="1906800" cy="133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a:t>Artifacts Removal:</a:t>
            </a:r>
            <a:endParaRPr sz="1200"/>
          </a:p>
          <a:p>
            <a:pPr marL="171450" lvl="0" indent="-133350" algn="just" rtl="0">
              <a:spcBef>
                <a:spcPts val="0"/>
              </a:spcBef>
              <a:spcAft>
                <a:spcPts val="0"/>
              </a:spcAft>
              <a:buSzPts val="1200"/>
              <a:buChar char="●"/>
            </a:pPr>
            <a:r>
              <a:rPr lang="en-US" sz="1200"/>
              <a:t>trim first 10 msec in time domain;</a:t>
            </a:r>
            <a:endParaRPr sz="1200"/>
          </a:p>
          <a:p>
            <a:pPr marL="171450" lvl="0" indent="-133350" algn="just" rtl="0">
              <a:spcBef>
                <a:spcPts val="0"/>
              </a:spcBef>
              <a:spcAft>
                <a:spcPts val="0"/>
              </a:spcAft>
              <a:buSzPts val="1200"/>
              <a:buChar char="●"/>
            </a:pPr>
            <a:r>
              <a:rPr lang="en-US" sz="1200"/>
              <a:t>trim frequencies from 0 to 13Hz in frequency domain;</a:t>
            </a:r>
            <a:endParaRPr sz="1200"/>
          </a:p>
        </p:txBody>
      </p:sp>
      <p:cxnSp>
        <p:nvCxnSpPr>
          <p:cNvPr id="388" name="Google Shape;388;gd4d602f76b_1_0"/>
          <p:cNvCxnSpPr>
            <a:cxnSpLocks/>
            <a:stCxn id="386" idx="3"/>
            <a:endCxn id="387" idx="1"/>
          </p:cNvCxnSpPr>
          <p:nvPr/>
        </p:nvCxnSpPr>
        <p:spPr>
          <a:xfrm flipV="1">
            <a:off x="3504375" y="1654325"/>
            <a:ext cx="351650" cy="51350"/>
          </a:xfrm>
          <a:prstGeom prst="straightConnector1">
            <a:avLst/>
          </a:prstGeom>
          <a:noFill/>
          <a:ln w="9525" cap="flat" cmpd="sng">
            <a:solidFill>
              <a:schemeClr val="dk2"/>
            </a:solidFill>
            <a:prstDash val="solid"/>
            <a:round/>
            <a:headEnd type="none" w="med" len="med"/>
            <a:tailEnd type="triangle" w="med" len="med"/>
          </a:ln>
        </p:spPr>
      </p:cxnSp>
      <p:sp>
        <p:nvSpPr>
          <p:cNvPr id="389" name="Google Shape;389;gd4d602f76b_1_0"/>
          <p:cNvSpPr/>
          <p:nvPr/>
        </p:nvSpPr>
        <p:spPr>
          <a:xfrm>
            <a:off x="1872175" y="3274000"/>
            <a:ext cx="747300" cy="41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CNN</a:t>
            </a:r>
            <a:endParaRPr/>
          </a:p>
        </p:txBody>
      </p:sp>
      <p:sp>
        <p:nvSpPr>
          <p:cNvPr id="390" name="Google Shape;390;gd4d602f76b_1_0"/>
          <p:cNvSpPr/>
          <p:nvPr/>
        </p:nvSpPr>
        <p:spPr>
          <a:xfrm>
            <a:off x="476575" y="4288725"/>
            <a:ext cx="1098900" cy="45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Parameter selection</a:t>
            </a:r>
            <a:endParaRPr/>
          </a:p>
        </p:txBody>
      </p:sp>
      <p:sp>
        <p:nvSpPr>
          <p:cNvPr id="391" name="Google Shape;391;gd4d602f76b_1_0"/>
          <p:cNvSpPr/>
          <p:nvPr/>
        </p:nvSpPr>
        <p:spPr>
          <a:xfrm>
            <a:off x="6057500" y="898325"/>
            <a:ext cx="1906800" cy="45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CNN: </a:t>
            </a:r>
            <a:endParaRPr sz="1200"/>
          </a:p>
          <a:p>
            <a:pPr marL="171450" lvl="0" indent="-133350" algn="l" rtl="0">
              <a:spcBef>
                <a:spcPts val="0"/>
              </a:spcBef>
              <a:spcAft>
                <a:spcPts val="0"/>
              </a:spcAft>
              <a:buSzPts val="1200"/>
              <a:buChar char="●"/>
            </a:pPr>
            <a:r>
              <a:rPr lang="en-US" sz="1200"/>
              <a:t>average data by time</a:t>
            </a:r>
            <a:endParaRPr sz="1200"/>
          </a:p>
        </p:txBody>
      </p:sp>
      <p:sp>
        <p:nvSpPr>
          <p:cNvPr id="392" name="Google Shape;392;gd4d602f76b_1_0"/>
          <p:cNvSpPr/>
          <p:nvPr/>
        </p:nvSpPr>
        <p:spPr>
          <a:xfrm>
            <a:off x="6057500" y="1617150"/>
            <a:ext cx="1906800" cy="95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SVM: </a:t>
            </a:r>
            <a:endParaRPr sz="1200"/>
          </a:p>
          <a:p>
            <a:pPr marL="114300" lvl="0" indent="-133350" algn="l" rtl="0">
              <a:spcBef>
                <a:spcPts val="0"/>
              </a:spcBef>
              <a:spcAft>
                <a:spcPts val="0"/>
              </a:spcAft>
              <a:buSzPts val="1200"/>
              <a:buChar char="●"/>
            </a:pPr>
            <a:r>
              <a:rPr lang="en-US" sz="1200"/>
              <a:t>average data by time and frequency bin, </a:t>
            </a:r>
            <a:endParaRPr sz="1200"/>
          </a:p>
          <a:p>
            <a:pPr marL="114300" lvl="0" indent="-133350" algn="l" rtl="0">
              <a:spcBef>
                <a:spcPts val="0"/>
              </a:spcBef>
              <a:spcAft>
                <a:spcPts val="0"/>
              </a:spcAft>
              <a:buSzPts val="1200"/>
              <a:buChar char="●"/>
            </a:pPr>
            <a:r>
              <a:rPr lang="en-US" sz="1200"/>
              <a:t>apply PCA to extract principal component</a:t>
            </a:r>
            <a:endParaRPr sz="1200"/>
          </a:p>
        </p:txBody>
      </p:sp>
      <p:cxnSp>
        <p:nvCxnSpPr>
          <p:cNvPr id="393" name="Google Shape;393;gd4d602f76b_1_0"/>
          <p:cNvCxnSpPr>
            <a:stCxn id="387" idx="3"/>
            <a:endCxn id="391" idx="1"/>
          </p:cNvCxnSpPr>
          <p:nvPr/>
        </p:nvCxnSpPr>
        <p:spPr>
          <a:xfrm rot="10800000" flipH="1">
            <a:off x="5762825" y="1125425"/>
            <a:ext cx="294600" cy="5289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gd4d602f76b_1_0"/>
          <p:cNvCxnSpPr>
            <a:stCxn id="387" idx="3"/>
            <a:endCxn id="392" idx="1"/>
          </p:cNvCxnSpPr>
          <p:nvPr/>
        </p:nvCxnSpPr>
        <p:spPr>
          <a:xfrm>
            <a:off x="5762825" y="1654325"/>
            <a:ext cx="294600" cy="4401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gd4d602f76b_1_0"/>
          <p:cNvCxnSpPr>
            <a:stCxn id="391" idx="3"/>
            <a:endCxn id="389" idx="1"/>
          </p:cNvCxnSpPr>
          <p:nvPr/>
        </p:nvCxnSpPr>
        <p:spPr>
          <a:xfrm flipH="1">
            <a:off x="1872200" y="1125275"/>
            <a:ext cx="6092100" cy="2356800"/>
          </a:xfrm>
          <a:prstGeom prst="bentConnector5">
            <a:avLst>
              <a:gd name="adj1" fmla="val -10555"/>
              <a:gd name="adj2" fmla="val 75870"/>
              <a:gd name="adj3" fmla="val 103909"/>
            </a:avLst>
          </a:prstGeom>
          <a:noFill/>
          <a:ln w="9525" cap="flat" cmpd="sng">
            <a:solidFill>
              <a:schemeClr val="dk2"/>
            </a:solidFill>
            <a:prstDash val="solid"/>
            <a:round/>
            <a:headEnd type="none" w="med" len="med"/>
            <a:tailEnd type="none" w="med" len="med"/>
          </a:ln>
        </p:spPr>
      </p:cxnSp>
      <p:cxnSp>
        <p:nvCxnSpPr>
          <p:cNvPr id="396" name="Google Shape;396;gd4d602f76b_1_0"/>
          <p:cNvCxnSpPr>
            <a:stCxn id="392" idx="3"/>
            <a:endCxn id="390" idx="1"/>
          </p:cNvCxnSpPr>
          <p:nvPr/>
        </p:nvCxnSpPr>
        <p:spPr>
          <a:xfrm flipH="1">
            <a:off x="476600" y="2094450"/>
            <a:ext cx="7487700" cy="2421300"/>
          </a:xfrm>
          <a:prstGeom prst="bentConnector5">
            <a:avLst>
              <a:gd name="adj1" fmla="val -3180"/>
              <a:gd name="adj2" fmla="val 25199"/>
              <a:gd name="adj3" fmla="val 101422"/>
            </a:avLst>
          </a:prstGeom>
          <a:noFill/>
          <a:ln w="9525" cap="flat" cmpd="sng">
            <a:solidFill>
              <a:schemeClr val="dk2"/>
            </a:solidFill>
            <a:prstDash val="solid"/>
            <a:round/>
            <a:headEnd type="none" w="med" len="med"/>
            <a:tailEnd type="none" w="med" len="med"/>
          </a:ln>
        </p:spPr>
      </p:cxnSp>
      <p:cxnSp>
        <p:nvCxnSpPr>
          <p:cNvPr id="397" name="Google Shape;397;gd4d602f76b_1_0"/>
          <p:cNvCxnSpPr>
            <a:stCxn id="390" idx="3"/>
            <a:endCxn id="398" idx="1"/>
          </p:cNvCxnSpPr>
          <p:nvPr/>
        </p:nvCxnSpPr>
        <p:spPr>
          <a:xfrm>
            <a:off x="1575475" y="4515675"/>
            <a:ext cx="296700" cy="0"/>
          </a:xfrm>
          <a:prstGeom prst="straightConnector1">
            <a:avLst/>
          </a:prstGeom>
          <a:noFill/>
          <a:ln w="9525" cap="flat" cmpd="sng">
            <a:solidFill>
              <a:schemeClr val="dk2"/>
            </a:solidFill>
            <a:prstDash val="solid"/>
            <a:round/>
            <a:headEnd type="none" w="med" len="med"/>
            <a:tailEnd type="triangle" w="med" len="med"/>
          </a:ln>
        </p:spPr>
      </p:cxnSp>
      <p:sp>
        <p:nvSpPr>
          <p:cNvPr id="399" name="Google Shape;399;gd4d602f76b_1_0"/>
          <p:cNvSpPr/>
          <p:nvPr/>
        </p:nvSpPr>
        <p:spPr>
          <a:xfrm>
            <a:off x="2985025" y="3042850"/>
            <a:ext cx="2300700" cy="90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SzPts val="1400"/>
              <a:buChar char="●"/>
            </a:pPr>
            <a:r>
              <a:rPr lang="en-US"/>
              <a:t>classification results,</a:t>
            </a:r>
            <a:endParaRPr/>
          </a:p>
          <a:p>
            <a:pPr marL="228600" lvl="0" indent="-203200" algn="l" rtl="0">
              <a:spcBef>
                <a:spcPts val="0"/>
              </a:spcBef>
              <a:spcAft>
                <a:spcPts val="0"/>
              </a:spcAft>
              <a:buSzPts val="1400"/>
              <a:buChar char="●"/>
            </a:pPr>
            <a:r>
              <a:rPr lang="en-US"/>
              <a:t>features visualization,</a:t>
            </a:r>
            <a:endParaRPr/>
          </a:p>
          <a:p>
            <a:pPr marL="228600" lvl="0" indent="-203200" algn="l" rtl="0">
              <a:spcBef>
                <a:spcPts val="0"/>
              </a:spcBef>
              <a:spcAft>
                <a:spcPts val="0"/>
              </a:spcAft>
              <a:buSzPts val="1400"/>
              <a:buChar char="●"/>
            </a:pPr>
            <a:r>
              <a:rPr lang="en-US"/>
              <a:t>scientific interpretation</a:t>
            </a:r>
            <a:endParaRPr/>
          </a:p>
        </p:txBody>
      </p:sp>
      <p:cxnSp>
        <p:nvCxnSpPr>
          <p:cNvPr id="400" name="Google Shape;400;gd4d602f76b_1_0"/>
          <p:cNvCxnSpPr>
            <a:stCxn id="389" idx="3"/>
            <a:endCxn id="399" idx="1"/>
          </p:cNvCxnSpPr>
          <p:nvPr/>
        </p:nvCxnSpPr>
        <p:spPr>
          <a:xfrm>
            <a:off x="2619475" y="3482050"/>
            <a:ext cx="365700" cy="12600"/>
          </a:xfrm>
          <a:prstGeom prst="straightConnector1">
            <a:avLst/>
          </a:prstGeom>
          <a:noFill/>
          <a:ln w="9525" cap="flat" cmpd="sng">
            <a:solidFill>
              <a:schemeClr val="dk2"/>
            </a:solidFill>
            <a:prstDash val="solid"/>
            <a:round/>
            <a:headEnd type="none" w="med" len="med"/>
            <a:tailEnd type="triangle" w="med" len="med"/>
          </a:ln>
        </p:spPr>
      </p:cxnSp>
      <p:sp>
        <p:nvSpPr>
          <p:cNvPr id="401" name="Google Shape;401;gd4d602f76b_1_0"/>
          <p:cNvSpPr/>
          <p:nvPr/>
        </p:nvSpPr>
        <p:spPr>
          <a:xfrm>
            <a:off x="5625500" y="3267550"/>
            <a:ext cx="1947300" cy="45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Model refinement and evaluation</a:t>
            </a:r>
            <a:endParaRPr/>
          </a:p>
        </p:txBody>
      </p:sp>
      <p:cxnSp>
        <p:nvCxnSpPr>
          <p:cNvPr id="402" name="Google Shape;402;gd4d602f76b_1_0"/>
          <p:cNvCxnSpPr>
            <a:stCxn id="399" idx="3"/>
            <a:endCxn id="401" idx="1"/>
          </p:cNvCxnSpPr>
          <p:nvPr/>
        </p:nvCxnSpPr>
        <p:spPr>
          <a:xfrm>
            <a:off x="5285725" y="3494500"/>
            <a:ext cx="339900" cy="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gd4d602f76b_1_0"/>
          <p:cNvCxnSpPr>
            <a:stCxn id="401" idx="2"/>
            <a:endCxn id="389" idx="2"/>
          </p:cNvCxnSpPr>
          <p:nvPr/>
        </p:nvCxnSpPr>
        <p:spPr>
          <a:xfrm rot="5400000" flipH="1">
            <a:off x="4406750" y="1529050"/>
            <a:ext cx="31500" cy="4353300"/>
          </a:xfrm>
          <a:prstGeom prst="bentConnector3">
            <a:avLst>
              <a:gd name="adj1" fmla="val -1200556"/>
            </a:avLst>
          </a:prstGeom>
          <a:noFill/>
          <a:ln w="9525" cap="flat" cmpd="sng">
            <a:solidFill>
              <a:schemeClr val="dk2"/>
            </a:solidFill>
            <a:prstDash val="solid"/>
            <a:round/>
            <a:headEnd type="none" w="med" len="med"/>
            <a:tailEnd type="triangle" w="med" len="med"/>
          </a:ln>
        </p:spPr>
      </p:cxnSp>
      <p:sp>
        <p:nvSpPr>
          <p:cNvPr id="404" name="Google Shape;404;gd4d602f76b_1_0"/>
          <p:cNvSpPr/>
          <p:nvPr/>
        </p:nvSpPr>
        <p:spPr>
          <a:xfrm>
            <a:off x="2965975" y="4275925"/>
            <a:ext cx="2338800" cy="45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Classification results</a:t>
            </a:r>
            <a:endParaRPr/>
          </a:p>
        </p:txBody>
      </p:sp>
      <p:sp>
        <p:nvSpPr>
          <p:cNvPr id="398" name="Google Shape;398;gd4d602f76b_1_0"/>
          <p:cNvSpPr/>
          <p:nvPr/>
        </p:nvSpPr>
        <p:spPr>
          <a:xfrm>
            <a:off x="1872175" y="4288725"/>
            <a:ext cx="583200" cy="45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SVM</a:t>
            </a:r>
            <a:endParaRPr/>
          </a:p>
        </p:txBody>
      </p:sp>
      <p:cxnSp>
        <p:nvCxnSpPr>
          <p:cNvPr id="405" name="Google Shape;405;gd4d602f76b_1_0"/>
          <p:cNvCxnSpPr>
            <a:stCxn id="398" idx="3"/>
            <a:endCxn id="404" idx="1"/>
          </p:cNvCxnSpPr>
          <p:nvPr/>
        </p:nvCxnSpPr>
        <p:spPr>
          <a:xfrm rot="10800000" flipH="1">
            <a:off x="2455375" y="4502775"/>
            <a:ext cx="510600" cy="12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3"/>
          <p:cNvSpPr txBox="1">
            <a:spLocks noGrp="1"/>
          </p:cNvSpPr>
          <p:nvPr>
            <p:ph type="title"/>
          </p:nvPr>
        </p:nvSpPr>
        <p:spPr>
          <a:xfrm>
            <a:off x="208375" y="2241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Final Results</a:t>
            </a:r>
            <a:endParaRPr>
              <a:latin typeface="Times New Roman"/>
              <a:ea typeface="Times New Roman"/>
              <a:cs typeface="Times New Roman"/>
              <a:sym typeface="Times New Roman"/>
            </a:endParaRPr>
          </a:p>
        </p:txBody>
      </p:sp>
      <p:sp>
        <p:nvSpPr>
          <p:cNvPr id="411" name="Google Shape;411;p33"/>
          <p:cNvSpPr txBox="1">
            <a:spLocks noGrp="1"/>
          </p:cNvSpPr>
          <p:nvPr>
            <p:ph type="body" idx="1"/>
          </p:nvPr>
        </p:nvSpPr>
        <p:spPr>
          <a:xfrm>
            <a:off x="428625" y="953700"/>
            <a:ext cx="8131200" cy="39048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From the visualization of dense layer NVLA associates with lower frequency bands (beta)</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PVLA and PVHA – with higher frequency bands,</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NVHA distributed across frequency bands,</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The feature maps learn the features associated with frequencies and channels,</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Some feature maps represent activity over frequencies for specific channels (sharp vertical lines) others for wider range of channels (blurred vertical lines),</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Removal of trigger-associated noise (first 10 timebins) improves accuracy,</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Trimming timebins till the lower boundary of beta band (13Hz) along with removing first 10 timebins brings the accuracy of a new model (0.85) to the same of the SVM used in [1].</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The tsne map suggests the presence of several emotional levels for each emotion category</a:t>
            </a:r>
            <a:endParaRPr sz="1600">
              <a:latin typeface="Times New Roman"/>
              <a:ea typeface="Times New Roman"/>
              <a:cs typeface="Times New Roman"/>
              <a:sym typeface="Times New Roman"/>
            </a:endParaRPr>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457200" lvl="0" indent="-228600" algn="just" rtl="0">
              <a:lnSpc>
                <a:spcPct val="115000"/>
              </a:lnSpc>
              <a:spcBef>
                <a:spcPts val="0"/>
              </a:spcBef>
              <a:spcAft>
                <a:spcPts val="0"/>
              </a:spcAft>
              <a:buSzPts val="1405"/>
              <a:buNone/>
            </a:pPr>
            <a:endParaRPr sz="1600"/>
          </a:p>
          <a:p>
            <a:pPr marL="146050" lvl="0" indent="0" algn="just" rtl="0">
              <a:lnSpc>
                <a:spcPct val="115000"/>
              </a:lnSpc>
              <a:spcBef>
                <a:spcPts val="0"/>
              </a:spcBef>
              <a:spcAft>
                <a:spcPts val="0"/>
              </a:spcAft>
              <a:buSzPts val="1405"/>
              <a:buNone/>
            </a:pPr>
            <a:endParaRPr sz="1600"/>
          </a:p>
        </p:txBody>
      </p:sp>
      <p:sp>
        <p:nvSpPr>
          <p:cNvPr id="412" name="Google Shape;412;p33"/>
          <p:cNvSpPr txBox="1"/>
          <p:nvPr/>
        </p:nvSpPr>
        <p:spPr>
          <a:xfrm>
            <a:off x="208375" y="4342800"/>
            <a:ext cx="7736700" cy="515700"/>
          </a:xfrm>
          <a:prstGeom prst="rect">
            <a:avLst/>
          </a:prstGeom>
          <a:noFill/>
          <a:ln>
            <a:noFill/>
          </a:ln>
        </p:spPr>
        <p:txBody>
          <a:bodyPr spcFirstLastPara="1" wrap="square" lIns="91425" tIns="91425" rIns="91425" bIns="91425" anchor="t" anchorCtr="0">
            <a:spAutoFit/>
          </a:bodyPr>
          <a:lstStyle/>
          <a:p>
            <a:pPr marL="146050" lvl="0" indent="0" algn="l" rtl="0">
              <a:lnSpc>
                <a:spcPct val="115000"/>
              </a:lnSpc>
              <a:spcBef>
                <a:spcPts val="0"/>
              </a:spcBef>
              <a:spcAft>
                <a:spcPts val="0"/>
              </a:spcAft>
              <a:buClr>
                <a:srgbClr val="000000"/>
              </a:buClr>
              <a:buSzPts val="1405"/>
              <a:buFont typeface="Arial"/>
              <a:buNone/>
            </a:pPr>
            <a:r>
              <a:rPr lang="en-US" sz="1000">
                <a:solidFill>
                  <a:schemeClr val="dk2"/>
                </a:solidFill>
                <a:latin typeface="Times New Roman"/>
                <a:ea typeface="Times New Roman"/>
                <a:cs typeface="Times New Roman"/>
                <a:sym typeface="Times New Roman"/>
              </a:rPr>
              <a:t>[1]. V. Babushkin, W. Park, M. Hassan Jamil, H. Alsuradi, and M. Eid, “EEG-based classification of the intensity of emotional responses,” in </a:t>
            </a:r>
            <a:r>
              <a:rPr lang="en-US" sz="1000" i="1">
                <a:solidFill>
                  <a:schemeClr val="dk2"/>
                </a:solidFill>
                <a:latin typeface="Times New Roman"/>
                <a:ea typeface="Times New Roman"/>
                <a:cs typeface="Times New Roman"/>
                <a:sym typeface="Times New Roman"/>
              </a:rPr>
              <a:t>10th International IEEE EMBS Conference on Neural Engineering</a:t>
            </a:r>
            <a:r>
              <a:rPr lang="en-US" sz="1000">
                <a:solidFill>
                  <a:schemeClr val="dk2"/>
                </a:solidFill>
                <a:latin typeface="Times New Roman"/>
                <a:ea typeface="Times New Roman"/>
                <a:cs typeface="Times New Roman"/>
                <a:sym typeface="Times New Roman"/>
              </a:rPr>
              <a:t>, 2021.</a:t>
            </a:r>
            <a:endParaRPr sz="11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d4d602f76b_0_41"/>
          <p:cNvSpPr txBox="1">
            <a:spLocks noGrp="1"/>
          </p:cNvSpPr>
          <p:nvPr>
            <p:ph type="title"/>
          </p:nvPr>
        </p:nvSpPr>
        <p:spPr>
          <a:xfrm>
            <a:off x="197650" y="2240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Reference</a:t>
            </a:r>
            <a:endParaRPr>
              <a:latin typeface="Times New Roman"/>
              <a:ea typeface="Times New Roman"/>
              <a:cs typeface="Times New Roman"/>
              <a:sym typeface="Times New Roman"/>
            </a:endParaRPr>
          </a:p>
        </p:txBody>
      </p:sp>
      <p:sp>
        <p:nvSpPr>
          <p:cNvPr id="418" name="Google Shape;418;gd4d602f76b_0_41"/>
          <p:cNvSpPr txBox="1">
            <a:spLocks noGrp="1"/>
          </p:cNvSpPr>
          <p:nvPr>
            <p:ph type="body" idx="1"/>
          </p:nvPr>
        </p:nvSpPr>
        <p:spPr>
          <a:xfrm>
            <a:off x="310750" y="889400"/>
            <a:ext cx="8014200" cy="3549300"/>
          </a:xfrm>
          <a:prstGeom prst="rect">
            <a:avLst/>
          </a:prstGeom>
        </p:spPr>
        <p:txBody>
          <a:bodyPr spcFirstLastPara="1" wrap="square" lIns="91425" tIns="91425" rIns="91425" bIns="91425" anchor="t" anchorCtr="0">
            <a:normAutofit/>
          </a:bodyPr>
          <a:lstStyle/>
          <a:p>
            <a:pPr marL="146050" lvl="0" indent="0" algn="l" rtl="0">
              <a:spcBef>
                <a:spcPts val="0"/>
              </a:spcBef>
              <a:spcAft>
                <a:spcPts val="0"/>
              </a:spcAft>
              <a:buNone/>
            </a:pPr>
            <a:r>
              <a:rPr lang="en-US" sz="1600">
                <a:latin typeface="Times New Roman"/>
                <a:ea typeface="Times New Roman"/>
                <a:cs typeface="Times New Roman"/>
                <a:sym typeface="Times New Roman"/>
              </a:rPr>
              <a:t>[1]. V. Babushkin, W. Park, M. Hassan Jamil, H. Alsuradi, and M. Eid, “EEG-based classification of the intensity of emotional responses,” in </a:t>
            </a:r>
            <a:r>
              <a:rPr lang="en-US" sz="1600" i="1">
                <a:latin typeface="Times New Roman"/>
                <a:ea typeface="Times New Roman"/>
                <a:cs typeface="Times New Roman"/>
                <a:sym typeface="Times New Roman"/>
              </a:rPr>
              <a:t>10th International IEEE EMBS Conference on Neural Engineering</a:t>
            </a:r>
            <a:r>
              <a:rPr lang="en-US" sz="1600">
                <a:latin typeface="Times New Roman"/>
                <a:ea typeface="Times New Roman"/>
                <a:cs typeface="Times New Roman"/>
                <a:sym typeface="Times New Roman"/>
              </a:rPr>
              <a:t>, 2021.</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xfrm>
            <a:off x="219075" y="224075"/>
            <a:ext cx="7505700" cy="61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49" name="Google Shape;149;p4"/>
          <p:cNvSpPr txBox="1">
            <a:spLocks noGrp="1"/>
          </p:cNvSpPr>
          <p:nvPr>
            <p:ph type="body" idx="1"/>
          </p:nvPr>
        </p:nvSpPr>
        <p:spPr>
          <a:xfrm>
            <a:off x="332175" y="835775"/>
            <a:ext cx="8508300" cy="3996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US" sz="1600">
                <a:latin typeface="Times New Roman"/>
                <a:ea typeface="Times New Roman"/>
                <a:cs typeface="Times New Roman"/>
                <a:sym typeface="Times New Roman"/>
              </a:rPr>
              <a:t>4.	EEG data visualizations</a:t>
            </a:r>
            <a:endParaRPr sz="1600">
              <a:latin typeface="Times New Roman"/>
              <a:ea typeface="Times New Roman"/>
              <a:cs typeface="Times New Roman"/>
              <a:sym typeface="Times New Roman"/>
            </a:endParaRPr>
          </a:p>
          <a:p>
            <a:pPr marL="457200" lvl="0" indent="-317500" algn="l" rtl="0">
              <a:lnSpc>
                <a:spcPct val="115000"/>
              </a:lnSpc>
              <a:spcBef>
                <a:spcPts val="1200"/>
              </a:spcBef>
              <a:spcAft>
                <a:spcPts val="0"/>
              </a:spcAft>
              <a:buSzPts val="1400"/>
              <a:buFont typeface="Times New Roman"/>
              <a:buChar char="●"/>
            </a:pPr>
            <a:r>
              <a:rPr lang="en-US" sz="1400">
                <a:latin typeface="Times New Roman"/>
                <a:ea typeface="Times New Roman"/>
                <a:cs typeface="Times New Roman"/>
                <a:sym typeface="Times New Roman"/>
              </a:rPr>
              <a:t>NVHA</a:t>
            </a: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PVHA</a:t>
            </a: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NVLA</a:t>
            </a: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PVLA</a:t>
            </a:r>
            <a:endParaRPr sz="14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endParaRPr sz="14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endParaRPr sz="14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r>
              <a:rPr lang="en-US" sz="1600">
                <a:latin typeface="Times New Roman"/>
                <a:ea typeface="Times New Roman"/>
                <a:cs typeface="Times New Roman"/>
                <a:sym typeface="Times New Roman"/>
              </a:rPr>
              <a:t>5.	What we have done to understand the model and the data</a:t>
            </a:r>
            <a:endParaRPr sz="1600">
              <a:latin typeface="Times New Roman"/>
              <a:ea typeface="Times New Roman"/>
              <a:cs typeface="Times New Roman"/>
              <a:sym typeface="Times New Roman"/>
            </a:endParaRPr>
          </a:p>
          <a:p>
            <a:pPr marL="457200" lvl="0" indent="-317500" algn="l" rtl="0">
              <a:lnSpc>
                <a:spcPct val="115000"/>
              </a:lnSpc>
              <a:spcBef>
                <a:spcPts val="1200"/>
              </a:spcBef>
              <a:spcAft>
                <a:spcPts val="0"/>
              </a:spcAft>
              <a:buSzPts val="1400"/>
              <a:buFont typeface="Times New Roman"/>
              <a:buChar char="●"/>
            </a:pPr>
            <a:r>
              <a:rPr lang="en-US" sz="1400">
                <a:latin typeface="Times New Roman"/>
                <a:ea typeface="Times New Roman"/>
                <a:cs typeface="Times New Roman"/>
                <a:sym typeface="Times New Roman"/>
              </a:rPr>
              <a:t>Visualize CNN layers and dense layers</a:t>
            </a: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Visualize the SVM boundary</a:t>
            </a:r>
            <a:endParaRPr sz="14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Gain insight from the visualization and change CNN architecture</a:t>
            </a:r>
            <a:endParaRPr sz="14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sz="1600">
              <a:latin typeface="Times New Roman"/>
              <a:ea typeface="Times New Roman"/>
              <a:cs typeface="Times New Roman"/>
              <a:sym typeface="Times New Roman"/>
            </a:endParaRPr>
          </a:p>
        </p:txBody>
      </p:sp>
      <p:pic>
        <p:nvPicPr>
          <p:cNvPr id="150" name="Google Shape;150;p4"/>
          <p:cNvPicPr preferRelativeResize="0"/>
          <p:nvPr/>
        </p:nvPicPr>
        <p:blipFill rotWithShape="1">
          <a:blip r:embed="rId3">
            <a:alphaModFix/>
          </a:blip>
          <a:srcRect/>
          <a:stretch/>
        </p:blipFill>
        <p:spPr>
          <a:xfrm>
            <a:off x="2113275" y="1276349"/>
            <a:ext cx="3325500" cy="1995300"/>
          </a:xfrm>
          <a:prstGeom prst="rect">
            <a:avLst/>
          </a:prstGeom>
          <a:noFill/>
          <a:ln>
            <a:noFill/>
          </a:ln>
        </p:spPr>
      </p:pic>
      <p:pic>
        <p:nvPicPr>
          <p:cNvPr id="151" name="Google Shape;151;p4"/>
          <p:cNvPicPr preferRelativeResize="0"/>
          <p:nvPr/>
        </p:nvPicPr>
        <p:blipFill rotWithShape="1">
          <a:blip r:embed="rId4">
            <a:alphaModFix/>
          </a:blip>
          <a:srcRect/>
          <a:stretch/>
        </p:blipFill>
        <p:spPr>
          <a:xfrm>
            <a:off x="5438775" y="1276349"/>
            <a:ext cx="3325500" cy="199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219075" y="245525"/>
            <a:ext cx="7505700" cy="643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Data Visualization -- Input map</a:t>
            </a:r>
            <a:endParaRPr>
              <a:latin typeface="Times New Roman"/>
              <a:ea typeface="Times New Roman"/>
              <a:cs typeface="Times New Roman"/>
              <a:sym typeface="Times New Roman"/>
            </a:endParaRPr>
          </a:p>
        </p:txBody>
      </p:sp>
      <p:sp>
        <p:nvSpPr>
          <p:cNvPr id="157" name="Google Shape;157;p5"/>
          <p:cNvSpPr txBox="1">
            <a:spLocks noGrp="1"/>
          </p:cNvSpPr>
          <p:nvPr>
            <p:ph type="body" idx="1"/>
          </p:nvPr>
        </p:nvSpPr>
        <p:spPr>
          <a:xfrm>
            <a:off x="332175" y="797100"/>
            <a:ext cx="7992600" cy="3549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US" sz="1600">
                <a:latin typeface="Times New Roman"/>
                <a:ea typeface="Times New Roman"/>
                <a:cs typeface="Times New Roman"/>
                <a:sym typeface="Times New Roman"/>
              </a:rPr>
              <a:t>Input map</a:t>
            </a:r>
            <a:endParaRPr sz="16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a:p>
        </p:txBody>
      </p:sp>
      <p:pic>
        <p:nvPicPr>
          <p:cNvPr id="158" name="Google Shape;158;p5"/>
          <p:cNvPicPr preferRelativeResize="0"/>
          <p:nvPr/>
        </p:nvPicPr>
        <p:blipFill>
          <a:blip r:embed="rId3">
            <a:alphaModFix/>
          </a:blip>
          <a:stretch>
            <a:fillRect/>
          </a:stretch>
        </p:blipFill>
        <p:spPr>
          <a:xfrm>
            <a:off x="1506275" y="1189425"/>
            <a:ext cx="2907550" cy="3611176"/>
          </a:xfrm>
          <a:prstGeom prst="rect">
            <a:avLst/>
          </a:prstGeom>
          <a:noFill/>
          <a:ln>
            <a:noFill/>
          </a:ln>
        </p:spPr>
      </p:pic>
      <p:pic>
        <p:nvPicPr>
          <p:cNvPr id="159" name="Google Shape;159;p5"/>
          <p:cNvPicPr preferRelativeResize="0"/>
          <p:nvPr/>
        </p:nvPicPr>
        <p:blipFill>
          <a:blip r:embed="rId4">
            <a:alphaModFix/>
          </a:blip>
          <a:stretch>
            <a:fillRect/>
          </a:stretch>
        </p:blipFill>
        <p:spPr>
          <a:xfrm>
            <a:off x="5143500" y="1241900"/>
            <a:ext cx="3466776" cy="3397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208350" y="2240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Data Visualization -- SVM</a:t>
            </a:r>
            <a:endParaRPr>
              <a:latin typeface="Times New Roman"/>
              <a:ea typeface="Times New Roman"/>
              <a:cs typeface="Times New Roman"/>
              <a:sym typeface="Times New Roman"/>
            </a:endParaRPr>
          </a:p>
        </p:txBody>
      </p:sp>
      <p:pic>
        <p:nvPicPr>
          <p:cNvPr id="165" name="Google Shape;165;p7"/>
          <p:cNvPicPr preferRelativeResize="0"/>
          <p:nvPr/>
        </p:nvPicPr>
        <p:blipFill rotWithShape="1">
          <a:blip r:embed="rId3">
            <a:alphaModFix/>
          </a:blip>
          <a:srcRect l="9259" t="9259" b="6851"/>
          <a:stretch/>
        </p:blipFill>
        <p:spPr>
          <a:xfrm>
            <a:off x="4275519" y="731050"/>
            <a:ext cx="4477956" cy="4139825"/>
          </a:xfrm>
          <a:prstGeom prst="rect">
            <a:avLst/>
          </a:prstGeom>
          <a:noFill/>
          <a:ln>
            <a:noFill/>
          </a:ln>
        </p:spPr>
      </p:pic>
      <p:sp>
        <p:nvSpPr>
          <p:cNvPr id="166" name="Google Shape;166;p7"/>
          <p:cNvSpPr txBox="1">
            <a:spLocks noGrp="1"/>
          </p:cNvSpPr>
          <p:nvPr>
            <p:ph type="body" idx="1"/>
          </p:nvPr>
        </p:nvSpPr>
        <p:spPr>
          <a:xfrm>
            <a:off x="5201850" y="731050"/>
            <a:ext cx="2749200" cy="44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r>
              <a:rPr lang="en-US" sz="1600">
                <a:latin typeface="Times New Roman"/>
                <a:ea typeface="Times New Roman"/>
                <a:cs typeface="Times New Roman"/>
                <a:sym typeface="Times New Roman"/>
              </a:rPr>
              <a:t>SVM boundary, 5 components:</a:t>
            </a:r>
            <a:endParaRPr sz="1600">
              <a:latin typeface="Times New Roman"/>
              <a:ea typeface="Times New Roman"/>
              <a:cs typeface="Times New Roman"/>
              <a:sym typeface="Times New Roman"/>
            </a:endParaRPr>
          </a:p>
          <a:p>
            <a:pPr marL="0" lvl="0" indent="0" algn="l" rtl="0">
              <a:lnSpc>
                <a:spcPct val="115000"/>
              </a:lnSpc>
              <a:spcBef>
                <a:spcPts val="2400"/>
              </a:spcBef>
              <a:spcAft>
                <a:spcPts val="1200"/>
              </a:spcAft>
              <a:buSzPts val="1300"/>
              <a:buNone/>
            </a:pPr>
            <a:endParaRPr sz="1600">
              <a:latin typeface="Times New Roman"/>
              <a:ea typeface="Times New Roman"/>
              <a:cs typeface="Times New Roman"/>
              <a:sym typeface="Times New Roman"/>
            </a:endParaRPr>
          </a:p>
        </p:txBody>
      </p:sp>
      <p:pic>
        <p:nvPicPr>
          <p:cNvPr id="167" name="Google Shape;167;p7"/>
          <p:cNvPicPr preferRelativeResize="0"/>
          <p:nvPr/>
        </p:nvPicPr>
        <p:blipFill>
          <a:blip r:embed="rId4">
            <a:alphaModFix/>
          </a:blip>
          <a:stretch>
            <a:fillRect/>
          </a:stretch>
        </p:blipFill>
        <p:spPr>
          <a:xfrm>
            <a:off x="417900" y="2090975"/>
            <a:ext cx="3562750" cy="1959525"/>
          </a:xfrm>
          <a:prstGeom prst="rect">
            <a:avLst/>
          </a:prstGeom>
          <a:noFill/>
          <a:ln>
            <a:noFill/>
          </a:ln>
        </p:spPr>
      </p:pic>
      <p:sp>
        <p:nvSpPr>
          <p:cNvPr id="168" name="Google Shape;168;p7"/>
          <p:cNvSpPr txBox="1">
            <a:spLocks noGrp="1"/>
          </p:cNvSpPr>
          <p:nvPr>
            <p:ph type="body" idx="1"/>
          </p:nvPr>
        </p:nvSpPr>
        <p:spPr>
          <a:xfrm>
            <a:off x="682250" y="1550325"/>
            <a:ext cx="2749200" cy="44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r>
              <a:rPr lang="en-US" sz="1600">
                <a:latin typeface="Times New Roman"/>
                <a:ea typeface="Times New Roman"/>
                <a:cs typeface="Times New Roman"/>
                <a:sym typeface="Times New Roman"/>
              </a:rPr>
              <a:t>Confusion Matrix</a:t>
            </a:r>
            <a:endParaRPr sz="1600">
              <a:latin typeface="Times New Roman"/>
              <a:ea typeface="Times New Roman"/>
              <a:cs typeface="Times New Roman"/>
              <a:sym typeface="Times New Roman"/>
            </a:endParaRPr>
          </a:p>
          <a:p>
            <a:pPr marL="0" lvl="0" indent="0" algn="l" rtl="0">
              <a:lnSpc>
                <a:spcPct val="115000"/>
              </a:lnSpc>
              <a:spcBef>
                <a:spcPts val="2400"/>
              </a:spcBef>
              <a:spcAft>
                <a:spcPts val="1200"/>
              </a:spcAft>
              <a:buSzPts val="1300"/>
              <a:buNone/>
            </a:pPr>
            <a:endParaRPr sz="16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8"/>
          <p:cNvSpPr txBox="1">
            <a:spLocks noGrp="1"/>
          </p:cNvSpPr>
          <p:nvPr>
            <p:ph type="title"/>
          </p:nvPr>
        </p:nvSpPr>
        <p:spPr>
          <a:xfrm>
            <a:off x="208350" y="2240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Data Visualization -- SVM</a:t>
            </a:r>
            <a:endParaRPr>
              <a:latin typeface="Times New Roman"/>
              <a:ea typeface="Times New Roman"/>
              <a:cs typeface="Times New Roman"/>
              <a:sym typeface="Times New Roman"/>
            </a:endParaRPr>
          </a:p>
        </p:txBody>
      </p:sp>
      <p:pic>
        <p:nvPicPr>
          <p:cNvPr id="174" name="Google Shape;174;p8"/>
          <p:cNvPicPr preferRelativeResize="0"/>
          <p:nvPr/>
        </p:nvPicPr>
        <p:blipFill rotWithShape="1">
          <a:blip r:embed="rId3">
            <a:alphaModFix/>
          </a:blip>
          <a:srcRect l="10625" t="9718" r="6770" b="7283"/>
          <a:stretch/>
        </p:blipFill>
        <p:spPr>
          <a:xfrm>
            <a:off x="1390651" y="1071537"/>
            <a:ext cx="6877050" cy="3841782"/>
          </a:xfrm>
          <a:prstGeom prst="rect">
            <a:avLst/>
          </a:prstGeom>
          <a:noFill/>
          <a:ln>
            <a:noFill/>
          </a:ln>
        </p:spPr>
      </p:pic>
      <p:sp>
        <p:nvSpPr>
          <p:cNvPr id="175" name="Google Shape;175;p8"/>
          <p:cNvSpPr txBox="1">
            <a:spLocks noGrp="1"/>
          </p:cNvSpPr>
          <p:nvPr>
            <p:ph type="body" idx="1"/>
          </p:nvPr>
        </p:nvSpPr>
        <p:spPr>
          <a:xfrm>
            <a:off x="3620688" y="1556187"/>
            <a:ext cx="3587400" cy="44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r>
              <a:rPr lang="en-US" sz="1600">
                <a:latin typeface="Times New Roman"/>
                <a:ea typeface="Times New Roman"/>
                <a:cs typeface="Times New Roman"/>
                <a:sym typeface="Times New Roman"/>
              </a:rPr>
              <a:t>SVM boundary, 25 components</a:t>
            </a:r>
            <a:endParaRPr sz="1500">
              <a:latin typeface="Times New Roman"/>
              <a:ea typeface="Times New Roman"/>
              <a:cs typeface="Times New Roman"/>
              <a:sym typeface="Times New Roman"/>
            </a:endParaRPr>
          </a:p>
          <a:p>
            <a:pPr marL="0" lvl="0" indent="0" algn="l" rtl="0">
              <a:lnSpc>
                <a:spcPct val="115000"/>
              </a:lnSpc>
              <a:spcBef>
                <a:spcPts val="2400"/>
              </a:spcBef>
              <a:spcAft>
                <a:spcPts val="1200"/>
              </a:spcAft>
              <a:buSzPts val="1300"/>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d4d602f76b_0_32"/>
          <p:cNvSpPr txBox="1">
            <a:spLocks noGrp="1"/>
          </p:cNvSpPr>
          <p:nvPr>
            <p:ph type="title"/>
          </p:nvPr>
        </p:nvSpPr>
        <p:spPr>
          <a:xfrm>
            <a:off x="219075" y="2348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Data Visualization -- SVM-- AutoML</a:t>
            </a:r>
            <a:endParaRPr/>
          </a:p>
        </p:txBody>
      </p:sp>
      <p:pic>
        <p:nvPicPr>
          <p:cNvPr id="181" name="Google Shape;181;gd4d602f76b_0_32"/>
          <p:cNvPicPr preferRelativeResize="0"/>
          <p:nvPr/>
        </p:nvPicPr>
        <p:blipFill>
          <a:blip r:embed="rId3">
            <a:alphaModFix/>
          </a:blip>
          <a:stretch>
            <a:fillRect/>
          </a:stretch>
        </p:blipFill>
        <p:spPr>
          <a:xfrm>
            <a:off x="916775" y="1123153"/>
            <a:ext cx="6808001" cy="3333875"/>
          </a:xfrm>
          <a:prstGeom prst="rect">
            <a:avLst/>
          </a:prstGeom>
          <a:noFill/>
          <a:ln>
            <a:noFill/>
          </a:ln>
        </p:spPr>
      </p:pic>
      <p:sp>
        <p:nvSpPr>
          <p:cNvPr id="182" name="Google Shape;182;gd4d602f76b_0_32"/>
          <p:cNvSpPr/>
          <p:nvPr/>
        </p:nvSpPr>
        <p:spPr>
          <a:xfrm rot="1750251">
            <a:off x="2114239" y="1950289"/>
            <a:ext cx="215422" cy="761772"/>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gd4d602f76b_0_32"/>
          <p:cNvCxnSpPr/>
          <p:nvPr/>
        </p:nvCxnSpPr>
        <p:spPr>
          <a:xfrm rot="10800000" flipH="1">
            <a:off x="2031150" y="2871925"/>
            <a:ext cx="21600" cy="7392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9"/>
          <p:cNvSpPr txBox="1">
            <a:spLocks noGrp="1"/>
          </p:cNvSpPr>
          <p:nvPr>
            <p:ph type="title"/>
          </p:nvPr>
        </p:nvSpPr>
        <p:spPr>
          <a:xfrm>
            <a:off x="219075" y="2026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latin typeface="Times New Roman"/>
                <a:ea typeface="Times New Roman"/>
                <a:cs typeface="Times New Roman"/>
                <a:sym typeface="Times New Roman"/>
              </a:rPr>
              <a:t>Data Visualization -- CNN Layers -- Old model</a:t>
            </a:r>
            <a:endParaRPr>
              <a:latin typeface="Times New Roman"/>
              <a:ea typeface="Times New Roman"/>
              <a:cs typeface="Times New Roman"/>
              <a:sym typeface="Times New Roman"/>
            </a:endParaRPr>
          </a:p>
        </p:txBody>
      </p:sp>
      <p:sp>
        <p:nvSpPr>
          <p:cNvPr id="189" name="Google Shape;189;p9"/>
          <p:cNvSpPr txBox="1">
            <a:spLocks noGrp="1"/>
          </p:cNvSpPr>
          <p:nvPr>
            <p:ph type="body" idx="1"/>
          </p:nvPr>
        </p:nvSpPr>
        <p:spPr>
          <a:xfrm>
            <a:off x="417900" y="867975"/>
            <a:ext cx="7907100" cy="37719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Old Model architecture (81%)</a:t>
            </a:r>
            <a:endParaRPr sz="16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0"/>
              </a:spcAft>
              <a:buSzPts val="1300"/>
              <a:buNone/>
            </a:pPr>
            <a:endParaRPr/>
          </a:p>
          <a:p>
            <a:pPr marL="0" lvl="0" indent="0" algn="l" rtl="0">
              <a:lnSpc>
                <a:spcPct val="115000"/>
              </a:lnSpc>
              <a:spcBef>
                <a:spcPts val="1200"/>
              </a:spcBef>
              <a:spcAft>
                <a:spcPts val="0"/>
              </a:spcAft>
              <a:buSzPts val="1300"/>
              <a:buNone/>
            </a:pPr>
            <a:endParaRPr/>
          </a:p>
          <a:p>
            <a:pPr marL="457200" lvl="0" indent="-228600" algn="l" rtl="0">
              <a:lnSpc>
                <a:spcPct val="115000"/>
              </a:lnSpc>
              <a:spcBef>
                <a:spcPts val="1200"/>
              </a:spcBef>
              <a:spcAft>
                <a:spcPts val="0"/>
              </a:spcAft>
              <a:buSzPts val="1300"/>
              <a:buNone/>
            </a:pPr>
            <a:endParaRPr/>
          </a:p>
          <a:p>
            <a:pPr marL="457200" lvl="0" indent="-228600" algn="l" rtl="0">
              <a:lnSpc>
                <a:spcPct val="115000"/>
              </a:lnSpc>
              <a:spcBef>
                <a:spcPts val="1200"/>
              </a:spcBef>
              <a:spcAft>
                <a:spcPts val="0"/>
              </a:spcAft>
              <a:buSzPts val="1300"/>
              <a:buNone/>
            </a:pPr>
            <a:endParaRPr/>
          </a:p>
          <a:p>
            <a:pPr marL="457200" lvl="0" indent="-330200" algn="l" rtl="0">
              <a:lnSpc>
                <a:spcPct val="115000"/>
              </a:lnSpc>
              <a:spcBef>
                <a:spcPts val="1200"/>
              </a:spcBef>
              <a:spcAft>
                <a:spcPts val="0"/>
              </a:spcAft>
              <a:buSzPts val="1600"/>
              <a:buFont typeface="Times New Roman"/>
              <a:buChar char="●"/>
            </a:pPr>
            <a:r>
              <a:rPr lang="en-US" sz="1600">
                <a:latin typeface="Times New Roman"/>
                <a:ea typeface="Times New Roman"/>
                <a:cs typeface="Times New Roman"/>
                <a:sym typeface="Times New Roman"/>
              </a:rPr>
              <a:t>Insight, why do we change to new CNN architecture?</a:t>
            </a:r>
            <a:endParaRPr sz="1600">
              <a:latin typeface="Times New Roman"/>
              <a:ea typeface="Times New Roman"/>
              <a:cs typeface="Times New Roman"/>
              <a:sym typeface="Times New Roman"/>
            </a:endParaRPr>
          </a:p>
        </p:txBody>
      </p:sp>
      <p:pic>
        <p:nvPicPr>
          <p:cNvPr id="190" name="Google Shape;190;p9"/>
          <p:cNvPicPr preferRelativeResize="0"/>
          <p:nvPr/>
        </p:nvPicPr>
        <p:blipFill>
          <a:blip r:embed="rId3">
            <a:alphaModFix/>
          </a:blip>
          <a:stretch>
            <a:fillRect/>
          </a:stretch>
        </p:blipFill>
        <p:spPr>
          <a:xfrm>
            <a:off x="1030548" y="1404873"/>
            <a:ext cx="6681800" cy="24971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TotalTime>
  <Words>983</Words>
  <Application>Microsoft Macintosh PowerPoint</Application>
  <PresentationFormat>On-screen Show (16:9)</PresentationFormat>
  <Paragraphs>178</Paragraphs>
  <Slides>38</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Nunito</vt:lpstr>
      <vt:lpstr>Times New Roman</vt:lpstr>
      <vt:lpstr>Calibri</vt:lpstr>
      <vt:lpstr>Arial</vt:lpstr>
      <vt:lpstr>Shift</vt:lpstr>
      <vt:lpstr>Interpretable Machine Learning Approach to Human Emotion Recognition and Visualization </vt:lpstr>
      <vt:lpstr>Content</vt:lpstr>
      <vt:lpstr>Introduction</vt:lpstr>
      <vt:lpstr>Introduction</vt:lpstr>
      <vt:lpstr>Data Visualization -- Input map</vt:lpstr>
      <vt:lpstr>Data Visualization -- SVM</vt:lpstr>
      <vt:lpstr>Data Visualization -- SVM</vt:lpstr>
      <vt:lpstr>Data Visualization -- SVM-- AutoML</vt:lpstr>
      <vt:lpstr>Data Visualization -- CNN Layers -- Old model</vt:lpstr>
      <vt:lpstr>Spectrograms averaged over trials</vt:lpstr>
      <vt:lpstr>Feature Maps, Conv 1st layer</vt:lpstr>
      <vt:lpstr>Feature Maps, MaxPooling 1st layer</vt:lpstr>
      <vt:lpstr>Feature Maps, Conv 2nd layer</vt:lpstr>
      <vt:lpstr>Feature Maps, MaxPooling 2nd layer</vt:lpstr>
      <vt:lpstr>Visualization of CNN Dense Layer Activation Maximization</vt:lpstr>
      <vt:lpstr>Visualizing Conv 1 layer Activation Maximization </vt:lpstr>
      <vt:lpstr>Visualizing MaxPooling 1 layer Activation Maximization </vt:lpstr>
      <vt:lpstr>Visualizing Conv 2 layer Activation Maximization </vt:lpstr>
      <vt:lpstr>Visualizing MaxPooling 2 layer Activation Maximization </vt:lpstr>
      <vt:lpstr>Saliency Maps, Old Model</vt:lpstr>
      <vt:lpstr>Data Visualization -- CNN Layers -- New model</vt:lpstr>
      <vt:lpstr>Spectrograms averaged over trials</vt:lpstr>
      <vt:lpstr>Feature Maps, Conv 1st layer</vt:lpstr>
      <vt:lpstr>Feature Maps, MaxPooling 1st layer</vt:lpstr>
      <vt:lpstr>Feature Maps, Conv 2nd layer</vt:lpstr>
      <vt:lpstr>Visualization of CNN Dense Layer Activation Maximization</vt:lpstr>
      <vt:lpstr>Visualizing Conv 1 layer Activation Maximization </vt:lpstr>
      <vt:lpstr>Visualizing MaxPooling 1 layer Activation Maximization </vt:lpstr>
      <vt:lpstr>Visualizing MaxPooling 1 layer Activation Maximization </vt:lpstr>
      <vt:lpstr>Saliency Maps, New Model</vt:lpstr>
      <vt:lpstr>Emotion vs Frequency band?</vt:lpstr>
      <vt:lpstr>Emotion vs Frequency band?</vt:lpstr>
      <vt:lpstr>Proper data processing for old model</vt:lpstr>
      <vt:lpstr>New model vs old model 10-fold CV</vt:lpstr>
      <vt:lpstr>Trimming frequency to beta band (13Hz – 30Hz)</vt:lpstr>
      <vt:lpstr>Pipeline for Emotion Classification with CNN/SVM </vt:lpstr>
      <vt:lpstr>Final Results</vt:lpstr>
      <vt:lpstr>Reference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Interpretable Machine Learning Approach to Human Emotion Recognition and Visualization </dc:title>
  <cp:lastModifiedBy>Microsoft Office User</cp:lastModifiedBy>
  <cp:revision>4</cp:revision>
  <dcterms:modified xsi:type="dcterms:W3CDTF">2021-05-14T01:15:54Z</dcterms:modified>
</cp:coreProperties>
</file>